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4"/>
  </p:notesMasterIdLst>
  <p:sldIdLst>
    <p:sldId id="256" r:id="rId3"/>
    <p:sldId id="261" r:id="rId4"/>
    <p:sldId id="262" r:id="rId5"/>
    <p:sldId id="263" r:id="rId6"/>
    <p:sldId id="257" r:id="rId7"/>
    <p:sldId id="267" r:id="rId8"/>
    <p:sldId id="431" r:id="rId9"/>
    <p:sldId id="476" r:id="rId10"/>
    <p:sldId id="457" r:id="rId11"/>
    <p:sldId id="487" r:id="rId12"/>
    <p:sldId id="488" r:id="rId13"/>
    <p:sldId id="489" r:id="rId14"/>
    <p:sldId id="298" r:id="rId15"/>
    <p:sldId id="497" r:id="rId16"/>
    <p:sldId id="483" r:id="rId17"/>
    <p:sldId id="484" r:id="rId18"/>
    <p:sldId id="485" r:id="rId19"/>
    <p:sldId id="486" r:id="rId20"/>
    <p:sldId id="300" r:id="rId21"/>
    <p:sldId id="303" r:id="rId22"/>
    <p:sldId id="299" r:id="rId23"/>
    <p:sldId id="304" r:id="rId24"/>
    <p:sldId id="305" r:id="rId25"/>
    <p:sldId id="306" r:id="rId26"/>
    <p:sldId id="481" r:id="rId27"/>
    <p:sldId id="477" r:id="rId28"/>
    <p:sldId id="478" r:id="rId29"/>
    <p:sldId id="463" r:id="rId30"/>
    <p:sldId id="464" r:id="rId31"/>
    <p:sldId id="465" r:id="rId32"/>
    <p:sldId id="466" r:id="rId33"/>
    <p:sldId id="479" r:id="rId34"/>
    <p:sldId id="480" r:id="rId35"/>
    <p:sldId id="467" r:id="rId36"/>
    <p:sldId id="498" r:id="rId37"/>
    <p:sldId id="428" r:id="rId38"/>
    <p:sldId id="468" r:id="rId39"/>
    <p:sldId id="421" r:id="rId40"/>
    <p:sldId id="422" r:id="rId41"/>
    <p:sldId id="469" r:id="rId42"/>
    <p:sldId id="490" r:id="rId43"/>
    <p:sldId id="423" r:id="rId44"/>
    <p:sldId id="470" r:id="rId45"/>
    <p:sldId id="424" r:id="rId46"/>
    <p:sldId id="471" r:id="rId47"/>
    <p:sldId id="472" r:id="rId48"/>
    <p:sldId id="492" r:id="rId49"/>
    <p:sldId id="491" r:id="rId50"/>
    <p:sldId id="426" r:id="rId51"/>
    <p:sldId id="425" r:id="rId52"/>
    <p:sldId id="427" r:id="rId53"/>
    <p:sldId id="473" r:id="rId54"/>
    <p:sldId id="499" r:id="rId55"/>
    <p:sldId id="436" r:id="rId56"/>
    <p:sldId id="495" r:id="rId57"/>
    <p:sldId id="494" r:id="rId58"/>
    <p:sldId id="493" r:id="rId59"/>
    <p:sldId id="365" r:id="rId60"/>
    <p:sldId id="297" r:id="rId61"/>
    <p:sldId id="348" r:id="rId62"/>
    <p:sldId id="264"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varScale="1">
        <p:scale>
          <a:sx n="98" d="100"/>
          <a:sy n="98" d="100"/>
        </p:scale>
        <p:origin x="177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theory</a:t>
            </a:r>
            <a:endParaRPr lang="en-US" dirty="0"/>
          </a:p>
        </p:txBody>
      </p:sp>
    </p:spTree>
    <p:extLst>
      <p:ext uri="{BB962C8B-B14F-4D97-AF65-F5344CB8AC3E}">
        <p14:creationId xmlns:p14="http://schemas.microsoft.com/office/powerpoint/2010/main" val="1634512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Tung </a:t>
            </a:r>
            <a:r>
              <a:rPr lang="en-US" dirty="0" err="1"/>
              <a:t>buoc</a:t>
            </a:r>
            <a:r>
              <a:rPr lang="en-US" dirty="0"/>
              <a:t> inference</a:t>
            </a:r>
          </a:p>
        </p:txBody>
      </p:sp>
      <p:sp>
        <p:nvSpPr>
          <p:cNvPr id="4" name="Slide Number Placeholder 3"/>
          <p:cNvSpPr>
            <a:spLocks noGrp="1"/>
          </p:cNvSpPr>
          <p:nvPr>
            <p:ph type="sldNum" sz="quarter" idx="10"/>
          </p:nvPr>
        </p:nvSpPr>
        <p:spPr/>
        <p:txBody>
          <a:bodyPr/>
          <a:lstStyle/>
          <a:p>
            <a:fld id="{74668BCF-21A2-461F-AAC6-16B7FF9C72B7}" type="slidenum">
              <a:rPr lang="en-US" smtClean="0"/>
              <a:t>21</a:t>
            </a:fld>
            <a:endParaRPr lang="en-US"/>
          </a:p>
        </p:txBody>
      </p:sp>
    </p:spTree>
    <p:extLst>
      <p:ext uri="{BB962C8B-B14F-4D97-AF65-F5344CB8AC3E}">
        <p14:creationId xmlns:p14="http://schemas.microsoft.com/office/powerpoint/2010/main" val="638249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https://viblo.asia/p/machine-learning-attention-attention-attention-eW65GPJYKDO</a:t>
            </a:r>
          </a:p>
        </p:txBody>
      </p:sp>
    </p:spTree>
    <p:extLst>
      <p:ext uri="{BB962C8B-B14F-4D97-AF65-F5344CB8AC3E}">
        <p14:creationId xmlns:p14="http://schemas.microsoft.com/office/powerpoint/2010/main" val="1921823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Networks_seq2seq_mnt</a:t>
            </a:r>
            <a:endParaRPr lang="en-US" dirty="0"/>
          </a:p>
        </p:txBody>
      </p:sp>
    </p:spTree>
    <p:extLst>
      <p:ext uri="{BB962C8B-B14F-4D97-AF65-F5344CB8AC3E}">
        <p14:creationId xmlns:p14="http://schemas.microsoft.com/office/powerpoint/2010/main" val="209720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https://phamdinhkhanh.github.io/2020/05/28/TransformerThemDauTV.html</a:t>
            </a:r>
          </a:p>
        </p:txBody>
      </p:sp>
    </p:spTree>
    <p:extLst>
      <p:ext uri="{BB962C8B-B14F-4D97-AF65-F5344CB8AC3E}">
        <p14:creationId xmlns:p14="http://schemas.microsoft.com/office/powerpoint/2010/main" val="692689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https://lena-voita.github.io/nlp_course/seq2seq_and_attention.html#transformer_intro</a:t>
            </a:r>
          </a:p>
        </p:txBody>
      </p:sp>
    </p:spTree>
    <p:extLst>
      <p:ext uri="{BB962C8B-B14F-4D97-AF65-F5344CB8AC3E}">
        <p14:creationId xmlns:p14="http://schemas.microsoft.com/office/powerpoint/2010/main" val="3540672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https://pbcquoc.github.io/transformer/?fbclid=IwAR1d2XEpvcALURnvC5xl_f_rxUwheFc8MJ5F1YlMYcvk5T-ZMF84z5LFryE</a:t>
            </a:r>
          </a:p>
          <a:p>
            <a:endParaRPr lang="en-US" dirty="0"/>
          </a:p>
        </p:txBody>
      </p:sp>
    </p:spTree>
    <p:extLst>
      <p:ext uri="{BB962C8B-B14F-4D97-AF65-F5344CB8AC3E}">
        <p14:creationId xmlns:p14="http://schemas.microsoft.com/office/powerpoint/2010/main" val="237908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121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b="0" i="0" dirty="0">
                <a:solidFill>
                  <a:srgbClr val="333333"/>
                </a:solidFill>
                <a:effectLst/>
                <a:latin typeface="Helvetica" panose="020B0604020202020204" pitchFamily="34" charset="0"/>
              </a:rPr>
              <a:t>Chúng ta muốn mô hình có thể học nhiều kiểu mối quan hệ giữa các từ với nhau. Với mỗi self-attention, chúng ta học được một kiểu pattern, do đó để có thể mở rộng khả năng này, chúng ta đơn giản là thêm nhiều self-attention. Tức là chúng ta cần nhiều ma trận query, key, value mà thôi. Giờ đây ma trận trọng số key, query, value sẽ có thêm 1 chiều depth nữa.</a:t>
            </a:r>
            <a:endParaRPr lang="en-US" dirty="0"/>
          </a:p>
          <a:p>
            <a:endParaRPr lang="en-US" dirty="0"/>
          </a:p>
        </p:txBody>
      </p:sp>
    </p:spTree>
    <p:extLst>
      <p:ext uri="{BB962C8B-B14F-4D97-AF65-F5344CB8AC3E}">
        <p14:creationId xmlns:p14="http://schemas.microsoft.com/office/powerpoint/2010/main" val="4103289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https://stackoverflow.com/questions/58127059/how-to-understand-masked-multi-head-attention-in-transformer</a:t>
            </a:r>
            <a:endParaRPr lang="en-US" dirty="0"/>
          </a:p>
        </p:txBody>
      </p:sp>
    </p:spTree>
    <p:extLst>
      <p:ext uri="{BB962C8B-B14F-4D97-AF65-F5344CB8AC3E}">
        <p14:creationId xmlns:p14="http://schemas.microsoft.com/office/powerpoint/2010/main" val="200406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Neural machine translation with transformer</a:t>
            </a:r>
            <a:endParaRPr lang="en-US" dirty="0"/>
          </a:p>
        </p:txBody>
      </p:sp>
    </p:spTree>
    <p:extLst>
      <p:ext uri="{BB962C8B-B14F-4D97-AF65-F5344CB8AC3E}">
        <p14:creationId xmlns:p14="http://schemas.microsoft.com/office/powerpoint/2010/main" val="223826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https://www.marktechpost.com/2023/01/24/what-are-transformers-concept-and-applications-explained/</a:t>
            </a:r>
            <a:endParaRPr lang="en-US" dirty="0"/>
          </a:p>
        </p:txBody>
      </p:sp>
    </p:spTree>
    <p:extLst>
      <p:ext uri="{BB962C8B-B14F-4D97-AF65-F5344CB8AC3E}">
        <p14:creationId xmlns:p14="http://schemas.microsoft.com/office/powerpoint/2010/main" val="259181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60</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https://phamdinhkhanh.github.io/2019/08/19/CorrectSpellingVietnamseTonePrediction.html</a:t>
            </a:r>
          </a:p>
          <a:p>
            <a:r>
              <a:rPr lang="en-US" dirty="0"/>
              <a:t>https://lena-voita.github.io/nlp_course/seq2seq_and_attention.html</a:t>
            </a:r>
          </a:p>
        </p:txBody>
      </p:sp>
    </p:spTree>
    <p:extLst>
      <p:ext uri="{BB962C8B-B14F-4D97-AF65-F5344CB8AC3E}">
        <p14:creationId xmlns:p14="http://schemas.microsoft.com/office/powerpoint/2010/main" val="4013196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https://viblo.asia/p/machine-learning-attention-attention-attention-eW65GPJYKDO</a:t>
            </a:r>
          </a:p>
        </p:txBody>
      </p:sp>
    </p:spTree>
    <p:extLst>
      <p:ext uri="{BB962C8B-B14F-4D97-AF65-F5344CB8AC3E}">
        <p14:creationId xmlns:p14="http://schemas.microsoft.com/office/powerpoint/2010/main" val="91906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https://towardsdatascience.com/understanding-encoder-decoder-sequence-to-sequence-model-679e04af4346</a:t>
            </a:r>
          </a:p>
        </p:txBody>
      </p:sp>
    </p:spTree>
    <p:extLst>
      <p:ext uri="{BB962C8B-B14F-4D97-AF65-F5344CB8AC3E}">
        <p14:creationId xmlns:p14="http://schemas.microsoft.com/office/powerpoint/2010/main" val="278078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11/06/2023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abs/1508.04025"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hyperlink" Target="https://proceedings.neurips.cc/paper/2017/file/3f5ee243547dee91fbd053c1c4a845aa-Paper.pdf"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7.png"/><Relationship Id="rId4"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8.png"/><Relationship Id="rId4"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6: Attention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encoder-decoder</a:t>
            </a:r>
          </a:p>
        </p:txBody>
      </p:sp>
      <p:sp>
        <p:nvSpPr>
          <p:cNvPr id="5" name="Content Placeholder 4"/>
          <p:cNvSpPr>
            <a:spLocks noGrp="1"/>
          </p:cNvSpPr>
          <p:nvPr>
            <p:ph type="body" idx="1"/>
          </p:nvPr>
        </p:nvSpPr>
        <p:spPr>
          <a:xfrm>
            <a:off x="310896" y="1095152"/>
            <a:ext cx="8520600" cy="3549303"/>
          </a:xfrm>
        </p:spPr>
        <p:txBody>
          <a:bodyPr>
            <a:normAutofit/>
          </a:bodyPr>
          <a:lstStyle/>
          <a:p>
            <a:r>
              <a:rPr lang="en-US" sz="1500" dirty="0" err="1"/>
              <a:t>Mô</a:t>
            </a:r>
            <a:r>
              <a:rPr lang="en-US" sz="1500" dirty="0"/>
              <a:t> </a:t>
            </a:r>
            <a:r>
              <a:rPr lang="en-US" sz="1500" dirty="0" err="1"/>
              <a:t>hình</a:t>
            </a:r>
            <a:r>
              <a:rPr lang="en-US" sz="1500" dirty="0"/>
              <a:t> </a:t>
            </a:r>
            <a:r>
              <a:rPr lang="en-US" sz="1500" dirty="0" err="1"/>
              <a:t>này</a:t>
            </a:r>
            <a:r>
              <a:rPr lang="en-US" sz="1500" dirty="0"/>
              <a:t> </a:t>
            </a:r>
            <a:r>
              <a:rPr lang="en-US" sz="1500" dirty="0" err="1"/>
              <a:t>áp</a:t>
            </a:r>
            <a:r>
              <a:rPr lang="en-US" sz="1500" dirty="0"/>
              <a:t> </a:t>
            </a:r>
            <a:r>
              <a:rPr lang="en-US" sz="1500" dirty="0" err="1"/>
              <a:t>dụng</a:t>
            </a:r>
            <a:r>
              <a:rPr lang="en-US" sz="1500" dirty="0"/>
              <a:t> </a:t>
            </a:r>
            <a:r>
              <a:rPr lang="en-US" sz="1500" dirty="0" err="1"/>
              <a:t>được</a:t>
            </a:r>
            <a:r>
              <a:rPr lang="en-US" sz="1500" dirty="0"/>
              <a:t> </a:t>
            </a:r>
            <a:r>
              <a:rPr lang="en-US" sz="1500" dirty="0" err="1"/>
              <a:t>cho</a:t>
            </a:r>
            <a:r>
              <a:rPr lang="en-US" sz="1500" dirty="0"/>
              <a:t> </a:t>
            </a:r>
            <a:r>
              <a:rPr lang="en-US" sz="1500" dirty="0" err="1"/>
              <a:t>dữ</a:t>
            </a:r>
            <a:r>
              <a:rPr lang="en-US" sz="1500" dirty="0"/>
              <a:t> </a:t>
            </a:r>
            <a:r>
              <a:rPr lang="en-US" sz="1500" dirty="0" err="1"/>
              <a:t>liệu</a:t>
            </a:r>
            <a:r>
              <a:rPr lang="en-US" sz="1500" dirty="0"/>
              <a:t> </a:t>
            </a:r>
            <a:r>
              <a:rPr lang="en-US" sz="1500" dirty="0" err="1"/>
              <a:t>có</a:t>
            </a:r>
            <a:r>
              <a:rPr lang="en-US" sz="1500" dirty="0"/>
              <a:t> </a:t>
            </a:r>
            <a:r>
              <a:rPr lang="en-US" sz="1500" dirty="0" err="1"/>
              <a:t>chiều</a:t>
            </a:r>
            <a:r>
              <a:rPr lang="en-US" sz="1500" dirty="0"/>
              <a:t> </a:t>
            </a:r>
            <a:r>
              <a:rPr lang="en-US" sz="1500" dirty="0" err="1"/>
              <a:t>dài</a:t>
            </a:r>
            <a:r>
              <a:rPr lang="en-US" sz="1500" dirty="0"/>
              <a:t> input </a:t>
            </a:r>
            <a:r>
              <a:rPr lang="en-US" sz="1500" dirty="0" err="1"/>
              <a:t>và</a:t>
            </a:r>
            <a:r>
              <a:rPr lang="en-US" sz="1500" dirty="0"/>
              <a:t> output </a:t>
            </a:r>
            <a:r>
              <a:rPr lang="en-US" sz="1500" dirty="0" err="1"/>
              <a:t>khác</a:t>
            </a:r>
            <a:r>
              <a:rPr lang="en-US" sz="1500" dirty="0"/>
              <a:t> </a:t>
            </a:r>
            <a:r>
              <a:rPr lang="en-US" sz="1500" dirty="0" err="1"/>
              <a:t>nhau</a:t>
            </a:r>
            <a:endParaRPr lang="en-US" sz="1500" dirty="0"/>
          </a:p>
          <a:p>
            <a:r>
              <a:rPr lang="en-US" sz="1500" dirty="0"/>
              <a:t>Encoder </a:t>
            </a:r>
            <a:r>
              <a:rPr lang="en-US" sz="1500" dirty="0" err="1"/>
              <a:t>chuyển</a:t>
            </a:r>
            <a:r>
              <a:rPr lang="en-US" sz="1500" dirty="0"/>
              <a:t> </a:t>
            </a:r>
            <a:r>
              <a:rPr lang="en-US" sz="1500" dirty="0" err="1"/>
              <a:t>chuỗi</a:t>
            </a:r>
            <a:r>
              <a:rPr lang="en-US" sz="1500" dirty="0"/>
              <a:t> input </a:t>
            </a:r>
            <a:r>
              <a:rPr lang="en-US" sz="1500" dirty="0" err="1"/>
              <a:t>thành</a:t>
            </a:r>
            <a:r>
              <a:rPr lang="en-US" sz="1500" dirty="0"/>
              <a:t> </a:t>
            </a:r>
            <a:r>
              <a:rPr lang="en-US" sz="1500" dirty="0" err="1"/>
              <a:t>một</a:t>
            </a:r>
            <a:r>
              <a:rPr lang="en-US" sz="1500" dirty="0"/>
              <a:t> </a:t>
            </a:r>
            <a:r>
              <a:rPr lang="en-US" sz="1500" dirty="0" err="1"/>
              <a:t>dạng</a:t>
            </a:r>
            <a:r>
              <a:rPr lang="en-US" sz="1500" dirty="0"/>
              <a:t> </a:t>
            </a:r>
            <a:r>
              <a:rPr lang="en-US" sz="1500" dirty="0" err="1"/>
              <a:t>dữ</a:t>
            </a:r>
            <a:r>
              <a:rPr lang="en-US" sz="1500" dirty="0"/>
              <a:t> </a:t>
            </a:r>
            <a:r>
              <a:rPr lang="en-US" sz="1500" dirty="0" err="1"/>
              <a:t>liệu</a:t>
            </a:r>
            <a:r>
              <a:rPr lang="en-US" sz="1500" dirty="0"/>
              <a:t> </a:t>
            </a:r>
            <a:r>
              <a:rPr lang="en-US" sz="1500" dirty="0" err="1"/>
              <a:t>nén</a:t>
            </a:r>
            <a:r>
              <a:rPr lang="en-US" sz="1500" dirty="0"/>
              <a:t> (state) </a:t>
            </a:r>
            <a:r>
              <a:rPr lang="en-US" sz="1500" dirty="0" err="1"/>
              <a:t>với</a:t>
            </a:r>
            <a:r>
              <a:rPr lang="en-US" sz="1500" dirty="0"/>
              <a:t> </a:t>
            </a:r>
            <a:r>
              <a:rPr lang="en-US" sz="1500" dirty="0" err="1"/>
              <a:t>kích</a:t>
            </a:r>
            <a:r>
              <a:rPr lang="en-US" sz="1500" dirty="0"/>
              <a:t> </a:t>
            </a:r>
            <a:r>
              <a:rPr lang="en-US" sz="1500" dirty="0" err="1"/>
              <a:t>thước</a:t>
            </a:r>
            <a:r>
              <a:rPr lang="en-US" sz="1500" dirty="0"/>
              <a:t> </a:t>
            </a:r>
            <a:r>
              <a:rPr lang="en-US" sz="1500" dirty="0" err="1"/>
              <a:t>cố</a:t>
            </a:r>
            <a:r>
              <a:rPr lang="en-US" sz="1500" dirty="0"/>
              <a:t> </a:t>
            </a:r>
            <a:r>
              <a:rPr lang="en-US" sz="1500" dirty="0" err="1"/>
              <a:t>định</a:t>
            </a:r>
            <a:endParaRPr lang="en-US" sz="1500" dirty="0"/>
          </a:p>
          <a:p>
            <a:r>
              <a:rPr lang="en-US" sz="1500" dirty="0" err="1"/>
              <a:t>Một</a:t>
            </a:r>
            <a:r>
              <a:rPr lang="en-US" sz="1500" dirty="0"/>
              <a:t> </a:t>
            </a:r>
            <a:r>
              <a:rPr lang="en-US" sz="1500" dirty="0" err="1"/>
              <a:t>ứng</a:t>
            </a:r>
            <a:r>
              <a:rPr lang="en-US" sz="1500" dirty="0"/>
              <a:t> </a:t>
            </a:r>
            <a:r>
              <a:rPr lang="en-US" sz="1500" dirty="0" err="1"/>
              <a:t>dụng</a:t>
            </a:r>
            <a:r>
              <a:rPr lang="en-US" sz="1500" dirty="0"/>
              <a:t> </a:t>
            </a:r>
            <a:r>
              <a:rPr lang="en-US" sz="1500" dirty="0" err="1"/>
              <a:t>phổ</a:t>
            </a:r>
            <a:r>
              <a:rPr lang="en-US" sz="1500" dirty="0"/>
              <a:t> </a:t>
            </a:r>
            <a:r>
              <a:rPr lang="en-US" sz="1500" dirty="0" err="1"/>
              <a:t>biến</a:t>
            </a:r>
            <a:r>
              <a:rPr lang="en-US" sz="1500" dirty="0"/>
              <a:t> </a:t>
            </a:r>
            <a:r>
              <a:rPr lang="en-US" sz="1500" dirty="0" err="1"/>
              <a:t>là</a:t>
            </a:r>
            <a:r>
              <a:rPr lang="en-US" sz="1500" dirty="0"/>
              <a:t> </a:t>
            </a:r>
            <a:r>
              <a:rPr lang="en-US" sz="1500" dirty="0" err="1"/>
              <a:t>dịch</a:t>
            </a:r>
            <a:r>
              <a:rPr lang="en-US" sz="1500" dirty="0"/>
              <a:t> </a:t>
            </a:r>
            <a:r>
              <a:rPr lang="en-US" sz="1500" dirty="0" err="1"/>
              <a:t>ngôn</a:t>
            </a:r>
            <a:r>
              <a:rPr lang="en-US" sz="1500" dirty="0"/>
              <a:t> </a:t>
            </a:r>
            <a:r>
              <a:rPr lang="en-US" sz="1500" dirty="0" err="1"/>
              <a:t>ngữ</a:t>
            </a:r>
            <a:endParaRPr lang="en-US" sz="1500" dirty="0"/>
          </a:p>
          <a:p>
            <a:endParaRPr lang="en-US" sz="1500" dirty="0"/>
          </a:p>
        </p:txBody>
      </p:sp>
      <p:pic>
        <p:nvPicPr>
          <p:cNvPr id="6" name="Picture 5"/>
          <p:cNvPicPr>
            <a:picLocks noChangeAspect="1"/>
          </p:cNvPicPr>
          <p:nvPr/>
        </p:nvPicPr>
        <p:blipFill>
          <a:blip r:embed="rId2"/>
          <a:stretch>
            <a:fillRect/>
          </a:stretch>
        </p:blipFill>
        <p:spPr>
          <a:xfrm>
            <a:off x="1523325" y="2379926"/>
            <a:ext cx="6095742" cy="815965"/>
          </a:xfrm>
          <a:prstGeom prst="rect">
            <a:avLst/>
          </a:prstGeom>
        </p:spPr>
      </p:pic>
    </p:spTree>
    <p:extLst>
      <p:ext uri="{BB962C8B-B14F-4D97-AF65-F5344CB8AC3E}">
        <p14:creationId xmlns:p14="http://schemas.microsoft.com/office/powerpoint/2010/main" val="15733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A1663BEA-6944-B97F-57F9-437362C82BEF}"/>
              </a:ext>
            </a:extLst>
          </p:cNvPr>
          <p:cNvPicPr>
            <a:picLocks noChangeAspect="1"/>
          </p:cNvPicPr>
          <p:nvPr/>
        </p:nvPicPr>
        <p:blipFill rotWithShape="1">
          <a:blip r:embed="rId2"/>
          <a:srcRect r="35139"/>
          <a:stretch/>
        </p:blipFill>
        <p:spPr>
          <a:xfrm>
            <a:off x="5078734" y="896814"/>
            <a:ext cx="3904090" cy="2816096"/>
          </a:xfrm>
          <a:prstGeom prst="rect">
            <a:avLst/>
          </a:prstGeom>
        </p:spPr>
      </p:pic>
      <p:sp>
        <p:nvSpPr>
          <p:cNvPr id="2" name="Title 1"/>
          <p:cNvSpPr>
            <a:spLocks noGrp="1"/>
          </p:cNvSpPr>
          <p:nvPr>
            <p:ph type="title"/>
          </p:nvPr>
        </p:nvSpPr>
        <p:spPr/>
        <p:txBody>
          <a:bodyPr>
            <a:normAutofit fontScale="90000"/>
          </a:bodyPr>
          <a:lstStyle/>
          <a:p>
            <a:r>
              <a:rPr lang="en-US" dirty="0"/>
              <a:t>Encoder</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6598B56-D6A3-A326-183A-1195DB9DC11E}"/>
                  </a:ext>
                </a:extLst>
              </p:cNvPr>
              <p:cNvSpPr>
                <a:spLocks noGrp="1"/>
              </p:cNvSpPr>
              <p:nvPr>
                <p:ph type="body" idx="1"/>
              </p:nvPr>
            </p:nvSpPr>
            <p:spPr>
              <a:xfrm>
                <a:off x="310895" y="676655"/>
                <a:ext cx="5000575" cy="3744269"/>
              </a:xfrm>
            </p:spPr>
            <p:txBody>
              <a:bodyPr>
                <a:normAutofit fontScale="92500" lnSpcReduction="10000"/>
              </a:bodyPr>
              <a:lstStyle/>
              <a:p>
                <a:r>
                  <a:rPr lang="en-US" sz="1800" dirty="0"/>
                  <a:t>Encoder </a:t>
                </a:r>
                <a:r>
                  <a:rPr lang="en-US" sz="1800" dirty="0" err="1"/>
                  <a:t>chuyển</a:t>
                </a:r>
                <a:r>
                  <a:rPr lang="en-US" sz="1800" dirty="0"/>
                  <a:t> </a:t>
                </a:r>
                <a:r>
                  <a:rPr lang="en-US" sz="1800" dirty="0" err="1"/>
                  <a:t>đổi</a:t>
                </a:r>
                <a:r>
                  <a:rPr lang="en-US" sz="1800" dirty="0"/>
                  <a:t> </a:t>
                </a:r>
                <a:r>
                  <a:rPr lang="en-US" sz="1800" dirty="0" err="1"/>
                  <a:t>một</a:t>
                </a:r>
                <a:r>
                  <a:rPr lang="en-US" sz="1800" dirty="0"/>
                  <a:t> </a:t>
                </a:r>
                <a:r>
                  <a:rPr lang="en-US" sz="1800" dirty="0" err="1"/>
                  <a:t>chuỗi</a:t>
                </a:r>
                <a:r>
                  <a:rPr lang="en-US" sz="1800" dirty="0"/>
                  <a:t> </a:t>
                </a:r>
                <a:r>
                  <a:rPr lang="en-US" sz="1800" dirty="0" err="1"/>
                  <a:t>có</a:t>
                </a:r>
                <a:r>
                  <a:rPr lang="en-US" sz="1800" dirty="0"/>
                  <a:t> </a:t>
                </a:r>
                <a:r>
                  <a:rPr lang="en-US" sz="1800" dirty="0" err="1"/>
                  <a:t>chiều</a:t>
                </a:r>
                <a:r>
                  <a:rPr lang="en-US" sz="1800" dirty="0"/>
                  <a:t> </a:t>
                </a:r>
                <a:r>
                  <a:rPr lang="en-US" sz="1800" dirty="0" err="1"/>
                  <a:t>dài</a:t>
                </a:r>
                <a:r>
                  <a:rPr lang="en-US" sz="1800" dirty="0"/>
                  <a:t> </a:t>
                </a:r>
                <a:r>
                  <a:rPr lang="en-US" sz="1800" dirty="0" err="1"/>
                  <a:t>tuỳ</a:t>
                </a:r>
                <a:r>
                  <a:rPr lang="en-US" sz="1800" dirty="0"/>
                  <a:t> ý </a:t>
                </a:r>
                <a:r>
                  <a:rPr lang="en-US" sz="1800" dirty="0" err="1"/>
                  <a:t>thành</a:t>
                </a:r>
                <a:r>
                  <a:rPr lang="en-US" sz="1800" dirty="0"/>
                  <a:t> </a:t>
                </a:r>
                <a:r>
                  <a:rPr lang="en-US" sz="1800" dirty="0" err="1"/>
                  <a:t>một</a:t>
                </a:r>
                <a:r>
                  <a:rPr lang="en-US" sz="1800" dirty="0"/>
                  <a:t> vector context </a:t>
                </a:r>
                <a:r>
                  <a:rPr lang="en-US" sz="1800" dirty="0" err="1"/>
                  <a:t>có</a:t>
                </a:r>
                <a:r>
                  <a:rPr lang="en-US" sz="1800" dirty="0"/>
                  <a:t> </a:t>
                </a:r>
                <a:r>
                  <a:rPr lang="en-US" sz="1800" dirty="0" err="1"/>
                  <a:t>kích</a:t>
                </a:r>
                <a:r>
                  <a:rPr lang="en-US" sz="1800" dirty="0"/>
                  <a:t> </a:t>
                </a:r>
                <a:r>
                  <a:rPr lang="en-US" sz="1800" dirty="0" err="1"/>
                  <a:t>thước</a:t>
                </a:r>
                <a:r>
                  <a:rPr lang="en-US" sz="1800" dirty="0"/>
                  <a:t> </a:t>
                </a:r>
                <a:r>
                  <a:rPr lang="en-US" sz="1800" dirty="0" err="1"/>
                  <a:t>cố</a:t>
                </a:r>
                <a:r>
                  <a:rPr lang="en-US" sz="1800" dirty="0"/>
                  <a:t> </a:t>
                </a:r>
                <a:r>
                  <a:rPr lang="en-US" sz="1800" dirty="0" err="1"/>
                  <a:t>định</a:t>
                </a:r>
                <a:endParaRPr lang="en-US" sz="1800" dirty="0"/>
              </a:p>
              <a:p>
                <a:endParaRPr lang="en-US" sz="1800" dirty="0"/>
              </a:p>
              <a:p>
                <a:r>
                  <a:rPr lang="en-US" sz="1800" dirty="0" err="1"/>
                  <a:t>Trạng</a:t>
                </a:r>
                <a:r>
                  <a:rPr lang="en-US" sz="1800" dirty="0"/>
                  <a:t> </a:t>
                </a:r>
                <a:r>
                  <a:rPr lang="en-US" sz="1800" dirty="0" err="1"/>
                  <a:t>thái</a:t>
                </a:r>
                <a:r>
                  <a:rPr lang="en-US" sz="1800" dirty="0"/>
                  <a:t> </a:t>
                </a:r>
                <a:r>
                  <a:rPr lang="en-US" sz="1800" dirty="0" err="1"/>
                  <a:t>ẩn</a:t>
                </a:r>
                <a:r>
                  <a:rPr lang="en-US" sz="1800" dirty="0"/>
                  <a:t> </a:t>
                </a:r>
                <a:r>
                  <a:rPr lang="en-US" sz="1800" dirty="0" err="1"/>
                  <a:t>của</a:t>
                </a:r>
                <a:r>
                  <a:rPr lang="en-US" sz="1800" dirty="0"/>
                  <a:t> </a:t>
                </a:r>
                <a:r>
                  <a:rPr lang="en-US" sz="1800" dirty="0" err="1"/>
                  <a:t>từng</a:t>
                </a:r>
                <a:r>
                  <a:rPr lang="en-US" sz="1800" dirty="0"/>
                  <a:t> </a:t>
                </a:r>
                <a:r>
                  <a:rPr lang="en-US" sz="1800" dirty="0" err="1"/>
                  <a:t>thời</a:t>
                </a:r>
                <a:r>
                  <a:rPr lang="en-US" sz="1800" dirty="0"/>
                  <a:t> </a:t>
                </a:r>
                <a:r>
                  <a:rPr lang="en-US" sz="1800" dirty="0" err="1"/>
                  <a:t>điểm</a:t>
                </a:r>
                <a:r>
                  <a:rPr lang="en-US" sz="1800" dirty="0"/>
                  <a:t> </a:t>
                </a:r>
                <a:r>
                  <a:rPr lang="en-US" sz="1800" dirty="0" err="1"/>
                  <a:t>được</a:t>
                </a:r>
                <a:r>
                  <a:rPr lang="en-US" sz="1800" dirty="0"/>
                  <a:t> </a:t>
                </a:r>
                <a:r>
                  <a:rPr lang="en-US" sz="1800" dirty="0" err="1"/>
                  <a:t>tính</a:t>
                </a:r>
                <a:r>
                  <a:rPr lang="en-US" sz="1800" dirty="0"/>
                  <a:t> </a:t>
                </a:r>
                <a:r>
                  <a:rPr lang="en-US" sz="1800" dirty="0" err="1"/>
                  <a:t>theo</a:t>
                </a:r>
                <a:r>
                  <a:rPr lang="en-US" sz="1800" dirty="0"/>
                  <a:t> </a:t>
                </a:r>
                <a:r>
                  <a:rPr lang="en-US" sz="1800" dirty="0" err="1"/>
                  <a:t>công</a:t>
                </a:r>
                <a:r>
                  <a:rPr lang="en-US" sz="1800" dirty="0"/>
                  <a:t> </a:t>
                </a:r>
                <a:r>
                  <a:rPr lang="en-US" sz="1800" dirty="0" err="1"/>
                  <a:t>thức</a:t>
                </a:r>
                <a:r>
                  <a:rPr lang="en-US" sz="1800" dirty="0"/>
                  <a:t>:</a:t>
                </a: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m:oMathPara>
                </a14:m>
                <a:endParaRPr lang="en-US" sz="1800" dirty="0"/>
              </a:p>
              <a:p>
                <a:pPr marL="114300" indent="0">
                  <a:buNone/>
                </a:pPr>
                <a:r>
                  <a:rPr lang="en-US" sz="1800" dirty="0" err="1"/>
                  <a:t>Với</a:t>
                </a:r>
                <a:r>
                  <a:rPr lang="en-US" sz="1800" dirty="0"/>
                  <a:t> f </a:t>
                </a:r>
                <a:r>
                  <a:rPr lang="en-US" sz="1800" dirty="0" err="1"/>
                  <a:t>có</a:t>
                </a:r>
                <a:r>
                  <a:rPr lang="en-US" sz="1800" dirty="0"/>
                  <a:t> </a:t>
                </a:r>
                <a:r>
                  <a:rPr lang="en-US" sz="1800" dirty="0" err="1"/>
                  <a:t>thể</a:t>
                </a:r>
                <a:r>
                  <a:rPr lang="en-US" sz="1800" dirty="0"/>
                  <a:t> </a:t>
                </a:r>
                <a:r>
                  <a:rPr lang="en-US" sz="1800" dirty="0" err="1"/>
                  <a:t>là</a:t>
                </a:r>
                <a:r>
                  <a:rPr lang="en-US" sz="1800" dirty="0"/>
                  <a:t> RNN, LSTM</a:t>
                </a:r>
              </a:p>
              <a:p>
                <a:endParaRPr lang="en-US" sz="1800" dirty="0"/>
              </a:p>
              <a:p>
                <a:r>
                  <a:rPr lang="en-US" sz="1800" dirty="0"/>
                  <a:t>Vector </a:t>
                </a:r>
                <a:r>
                  <a:rPr lang="en-US" sz="1800" dirty="0" err="1"/>
                  <a:t>trạng</a:t>
                </a:r>
                <a:r>
                  <a:rPr lang="en-US" sz="1800" dirty="0"/>
                  <a:t> </a:t>
                </a:r>
                <a:r>
                  <a:rPr lang="en-US" sz="1800" dirty="0" err="1"/>
                  <a:t>thái</a:t>
                </a:r>
                <a:r>
                  <a:rPr lang="en-US" sz="1800" dirty="0"/>
                  <a:t> </a:t>
                </a:r>
                <a:r>
                  <a:rPr lang="en-US" sz="1800" dirty="0" err="1"/>
                  <a:t>được</a:t>
                </a:r>
                <a:r>
                  <a:rPr lang="en-US" sz="1800" dirty="0"/>
                  <a:t> </a:t>
                </a:r>
                <a:r>
                  <a:rPr lang="en-US" sz="1800" dirty="0" err="1"/>
                  <a:t>tính</a:t>
                </a:r>
                <a:r>
                  <a:rPr lang="en-US" sz="1800" dirty="0"/>
                  <a:t> </a:t>
                </a:r>
                <a:r>
                  <a:rPr lang="en-US" sz="1800" dirty="0" err="1"/>
                  <a:t>dựa</a:t>
                </a:r>
                <a:r>
                  <a:rPr lang="en-US" sz="1800" dirty="0"/>
                  <a:t> </a:t>
                </a:r>
                <a:r>
                  <a:rPr lang="en-US" sz="1800" dirty="0" err="1"/>
                  <a:t>trên</a:t>
                </a:r>
                <a:r>
                  <a:rPr lang="en-US" sz="1800" dirty="0"/>
                  <a:t> </a:t>
                </a:r>
                <a:r>
                  <a:rPr lang="en-US" sz="1800" dirty="0" err="1"/>
                  <a:t>các</a:t>
                </a:r>
                <a:r>
                  <a:rPr lang="en-US" sz="1800" dirty="0"/>
                  <a:t> </a:t>
                </a:r>
                <a:r>
                  <a:rPr lang="en-US" sz="1800" dirty="0" err="1"/>
                  <a:t>trạng</a:t>
                </a:r>
                <a:r>
                  <a:rPr lang="en-US" sz="1800" dirty="0"/>
                  <a:t> </a:t>
                </a:r>
                <a:r>
                  <a:rPr lang="en-US" sz="1800" dirty="0" err="1"/>
                  <a:t>thái</a:t>
                </a:r>
                <a:r>
                  <a:rPr lang="en-US" sz="1800" dirty="0"/>
                  <a:t> </a:t>
                </a:r>
                <a:r>
                  <a:rPr lang="en-US" sz="1800" dirty="0" err="1"/>
                  <a:t>ẩn</a:t>
                </a:r>
                <a:r>
                  <a:rPr lang="en-US" sz="1800" dirty="0"/>
                  <a:t>:</a:t>
                </a:r>
              </a:p>
              <a:p>
                <a:pPr marL="11430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𝑞</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𝑇</m:t>
                          </m:r>
                        </m:sub>
                      </m:sSub>
                      <m:r>
                        <a:rPr lang="en-US" sz="1800" b="0" i="1" smtClean="0">
                          <a:latin typeface="Cambria Math" panose="02040503050406030204" pitchFamily="18" charset="0"/>
                        </a:rPr>
                        <m:t>)</m:t>
                      </m:r>
                    </m:oMath>
                  </m:oMathPara>
                </a14:m>
                <a:endParaRPr lang="en-US" sz="1800" dirty="0"/>
              </a:p>
              <a:p>
                <a:endParaRPr lang="en-US" dirty="0"/>
              </a:p>
            </p:txBody>
          </p:sp>
        </mc:Choice>
        <mc:Fallback xmlns="">
          <p:sp>
            <p:nvSpPr>
              <p:cNvPr id="6" name="Text Placeholder 5">
                <a:extLst>
                  <a:ext uri="{FF2B5EF4-FFF2-40B4-BE49-F238E27FC236}">
                    <a16:creationId xmlns:a16="http://schemas.microsoft.com/office/drawing/2014/main" id="{66598B56-D6A3-A326-183A-1195DB9DC11E}"/>
                  </a:ext>
                </a:extLst>
              </p:cNvPr>
              <p:cNvSpPr>
                <a:spLocks noGrp="1" noRot="1" noChangeAspect="1" noMove="1" noResize="1" noEditPoints="1" noAdjustHandles="1" noChangeArrowheads="1" noChangeShapeType="1" noTextEdit="1"/>
              </p:cNvSpPr>
              <p:nvPr>
                <p:ph type="body" idx="1"/>
              </p:nvPr>
            </p:nvSpPr>
            <p:spPr>
              <a:xfrm>
                <a:off x="310895" y="676655"/>
                <a:ext cx="5000575" cy="374426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1586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Decoder</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5421994" cy="3967800"/>
              </a:xfrm>
            </p:spPr>
            <p:txBody>
              <a:bodyPr>
                <a:normAutofit/>
              </a:bodyPr>
              <a:lstStyle/>
              <a:p>
                <a:r>
                  <a:rPr lang="en-US" dirty="0"/>
                  <a:t>Decoder </a:t>
                </a:r>
                <a:r>
                  <a:rPr lang="en-US" dirty="0" err="1"/>
                  <a:t>chuyển</a:t>
                </a:r>
                <a:r>
                  <a:rPr lang="en-US" dirty="0"/>
                  <a:t> vector context </a:t>
                </a:r>
                <a:r>
                  <a:rPr lang="en-US" dirty="0" err="1"/>
                  <a:t>thành</a:t>
                </a:r>
                <a:r>
                  <a:rPr lang="en-US" dirty="0"/>
                  <a:t> </a:t>
                </a:r>
                <a:r>
                  <a:rPr lang="en-US" dirty="0" err="1"/>
                  <a:t>một</a:t>
                </a:r>
                <a:r>
                  <a:rPr lang="en-US" dirty="0"/>
                  <a:t> </a:t>
                </a:r>
                <a:r>
                  <a:rPr lang="en-US" dirty="0" err="1"/>
                  <a:t>chuỗi</a:t>
                </a:r>
                <a:endParaRPr lang="en-US" dirty="0"/>
              </a:p>
              <a:p>
                <a:endParaRPr lang="en-US" dirty="0"/>
              </a:p>
              <a:p>
                <a:r>
                  <a:rPr lang="en-US" dirty="0" err="1"/>
                  <a:t>Mô</a:t>
                </a:r>
                <a:r>
                  <a:rPr lang="en-US" dirty="0"/>
                  <a:t> </a:t>
                </a:r>
                <a:r>
                  <a:rPr lang="en-US" dirty="0" err="1"/>
                  <a:t>hình</a:t>
                </a:r>
                <a:r>
                  <a:rPr lang="en-US" dirty="0"/>
                  <a:t> </a:t>
                </a:r>
                <a:r>
                  <a:rPr lang="en-US" dirty="0" err="1"/>
                  <a:t>của</a:t>
                </a:r>
                <a:r>
                  <a:rPr lang="en-US" dirty="0"/>
                  <a:t> decoder </a:t>
                </a:r>
                <a:r>
                  <a:rPr lang="en-US" dirty="0" err="1"/>
                  <a:t>có</a:t>
                </a:r>
                <a:r>
                  <a:rPr lang="en-US" dirty="0"/>
                  <a:t> </a:t>
                </a:r>
                <a:r>
                  <a:rPr lang="en-US" dirty="0" err="1"/>
                  <a:t>thể</a:t>
                </a:r>
                <a:r>
                  <a:rPr lang="en-US" dirty="0"/>
                  <a:t> </a:t>
                </a:r>
                <a:r>
                  <a:rPr lang="en-US" dirty="0" err="1"/>
                  <a:t>là</a:t>
                </a:r>
                <a:r>
                  <a:rPr lang="en-US" dirty="0"/>
                  <a:t> </a:t>
                </a:r>
                <a:r>
                  <a:rPr lang="en-US" dirty="0" err="1"/>
                  <a:t>một</a:t>
                </a:r>
                <a:r>
                  <a:rPr lang="en-US" dirty="0"/>
                  <a:t> RNN, LSTM </a:t>
                </a:r>
              </a:p>
              <a:p>
                <a:endParaRPr lang="en-US" dirty="0"/>
              </a:p>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trạng</a:t>
                </a:r>
                <a:r>
                  <a:rPr lang="en-US" dirty="0"/>
                  <a:t> </a:t>
                </a:r>
                <a:r>
                  <a:rPr lang="en-US" dirty="0" err="1"/>
                  <a:t>thái</a:t>
                </a:r>
                <a:r>
                  <a:rPr lang="en-US" dirty="0"/>
                  <a:t> </a:t>
                </a:r>
                <a:r>
                  <a:rPr lang="en-US" dirty="0" err="1"/>
                  <a:t>ẩn</a:t>
                </a:r>
                <a:r>
                  <a:rPr lang="en-US" dirty="0"/>
                  <a:t> s </a:t>
                </a:r>
                <a:r>
                  <a:rPr lang="en-US" dirty="0" err="1"/>
                  <a:t>được</a:t>
                </a:r>
                <a:r>
                  <a:rPr lang="en-US" dirty="0"/>
                  <a:t> </a:t>
                </a:r>
                <a:r>
                  <a:rPr lang="en-US" dirty="0" err="1"/>
                  <a:t>tính</a:t>
                </a:r>
                <a:r>
                  <a:rPr lang="en-US" dirty="0"/>
                  <a:t> </a:t>
                </a:r>
                <a:r>
                  <a:rPr lang="en-US" dirty="0" err="1"/>
                  <a:t>dựa</a:t>
                </a:r>
                <a:r>
                  <a:rPr lang="en-US" dirty="0"/>
                  <a:t> </a:t>
                </a:r>
                <a:r>
                  <a:rPr lang="en-US" dirty="0" err="1"/>
                  <a:t>trên</a:t>
                </a:r>
                <a:r>
                  <a:rPr lang="en-US" dirty="0"/>
                  <a:t> </a:t>
                </a:r>
                <a:r>
                  <a:rPr lang="en-US" dirty="0" err="1"/>
                  <a:t>đầu</a:t>
                </a:r>
                <a:r>
                  <a:rPr lang="en-US" dirty="0"/>
                  <a:t> </a:t>
                </a:r>
                <a:r>
                  <a:rPr lang="en-US" dirty="0" err="1"/>
                  <a:t>ra</a:t>
                </a:r>
                <a:r>
                  <a:rPr lang="en-US" dirty="0"/>
                  <a:t> </a:t>
                </a:r>
                <a:r>
                  <a:rPr lang="en-US" dirty="0" err="1"/>
                  <a:t>và</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của</a:t>
                </a:r>
                <a:r>
                  <a:rPr lang="en-US" dirty="0"/>
                  <a:t> </a:t>
                </a:r>
                <a:r>
                  <a:rPr lang="en-US" dirty="0" err="1"/>
                  <a:t>thời</a:t>
                </a:r>
                <a:r>
                  <a:rPr lang="en-US" dirty="0"/>
                  <a:t> </a:t>
                </a:r>
                <a:r>
                  <a:rPr lang="en-US" dirty="0" err="1"/>
                  <a:t>điểm</a:t>
                </a:r>
                <a:r>
                  <a:rPr lang="en-US" dirty="0"/>
                  <a:t> </a:t>
                </a:r>
                <a:r>
                  <a:rPr lang="en-US" dirty="0" err="1"/>
                  <a:t>trước</a:t>
                </a:r>
                <a:r>
                  <a:rPr lang="en-US" dirty="0"/>
                  <a:t> </a:t>
                </a:r>
                <a:r>
                  <a:rPr lang="en-US" dirty="0" err="1"/>
                  <a:t>và</a:t>
                </a:r>
                <a:r>
                  <a:rPr lang="en-US" dirty="0"/>
                  <a:t> vector </a:t>
                </a:r>
                <a:r>
                  <a:rPr lang="en-US" dirty="0" err="1"/>
                  <a:t>contex</a:t>
                </a:r>
                <a:r>
                  <a:rPr lang="en-US" dirty="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5421994" cy="3967800"/>
              </a:xfrm>
              <a:blipFill>
                <a:blip r:embed="rId3"/>
                <a:stretch>
                  <a:fillRect/>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80BE9859-1F14-6C4E-411E-AD08B74A8AA8}"/>
              </a:ext>
            </a:extLst>
          </p:cNvPr>
          <p:cNvPicPr>
            <a:picLocks noChangeAspect="1"/>
          </p:cNvPicPr>
          <p:nvPr/>
        </p:nvPicPr>
        <p:blipFill rotWithShape="1">
          <a:blip r:embed="rId4"/>
          <a:srcRect l="60502"/>
          <a:stretch/>
        </p:blipFill>
        <p:spPr>
          <a:xfrm>
            <a:off x="5947575" y="996711"/>
            <a:ext cx="2377440" cy="2816096"/>
          </a:xfrm>
          <a:prstGeom prst="rect">
            <a:avLst/>
          </a:prstGeom>
        </p:spPr>
      </p:pic>
    </p:spTree>
    <p:extLst>
      <p:ext uri="{BB962C8B-B14F-4D97-AF65-F5344CB8AC3E}">
        <p14:creationId xmlns:p14="http://schemas.microsoft.com/office/powerpoint/2010/main" val="96842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Seq2seq </a:t>
            </a:r>
            <a:r>
              <a:rPr lang="en-US" dirty="0" err="1"/>
              <a:t>cho</a:t>
            </a:r>
            <a:r>
              <a:rPr lang="en-US" dirty="0"/>
              <a:t> </a:t>
            </a:r>
            <a:r>
              <a:rPr lang="en-US" dirty="0" err="1"/>
              <a:t>dịch</a:t>
            </a:r>
            <a:r>
              <a:rPr lang="en-US" dirty="0"/>
              <a:t> </a:t>
            </a:r>
            <a:r>
              <a:rPr lang="en-US" dirty="0" err="1"/>
              <a:t>thuật</a:t>
            </a:r>
            <a:endParaRPr lang="en-US" dirty="0"/>
          </a:p>
        </p:txBody>
      </p:sp>
      <p:sp>
        <p:nvSpPr>
          <p:cNvPr id="4" name="Text Placeholder 3">
            <a:extLst>
              <a:ext uri="{FF2B5EF4-FFF2-40B4-BE49-F238E27FC236}">
                <a16:creationId xmlns:a16="http://schemas.microsoft.com/office/drawing/2014/main" id="{88B71A9C-F202-FCA7-AE94-CE32CFB9FFC4}"/>
              </a:ext>
            </a:extLst>
          </p:cNvPr>
          <p:cNvSpPr>
            <a:spLocks noGrp="1"/>
          </p:cNvSpPr>
          <p:nvPr>
            <p:ph type="body" idx="1"/>
          </p:nvPr>
        </p:nvSpPr>
        <p:spPr/>
        <p:txBody>
          <a:bodyPr/>
          <a:lstStyle/>
          <a:p>
            <a:r>
              <a:rPr lang="en-US" dirty="0" err="1"/>
              <a:t>Mô</a:t>
            </a:r>
            <a:r>
              <a:rPr lang="en-US" dirty="0"/>
              <a:t> </a:t>
            </a:r>
            <a:r>
              <a:rPr lang="en-US" dirty="0" err="1"/>
              <a:t>hình</a:t>
            </a:r>
            <a:r>
              <a:rPr lang="en-US" dirty="0"/>
              <a:t> seq2seq </a:t>
            </a:r>
            <a:r>
              <a:rPr lang="en-US" dirty="0" err="1"/>
              <a:t>thích</a:t>
            </a:r>
            <a:r>
              <a:rPr lang="en-US" dirty="0"/>
              <a:t> </a:t>
            </a:r>
            <a:r>
              <a:rPr lang="en-US" dirty="0" err="1"/>
              <a:t>hợp</a:t>
            </a:r>
            <a:r>
              <a:rPr lang="en-US" dirty="0"/>
              <a:t> </a:t>
            </a:r>
            <a:r>
              <a:rPr lang="en-US" dirty="0" err="1"/>
              <a:t>để</a:t>
            </a:r>
            <a:r>
              <a:rPr lang="en-US" dirty="0"/>
              <a:t> dung </a:t>
            </a:r>
            <a:r>
              <a:rPr lang="en-US" dirty="0" err="1"/>
              <a:t>cho</a:t>
            </a:r>
            <a:r>
              <a:rPr lang="en-US" dirty="0"/>
              <a:t> </a:t>
            </a:r>
            <a:r>
              <a:rPr lang="en-US" dirty="0" err="1"/>
              <a:t>dịch</a:t>
            </a:r>
            <a:r>
              <a:rPr lang="en-US" dirty="0"/>
              <a:t> </a:t>
            </a:r>
            <a:r>
              <a:rPr lang="en-US" dirty="0" err="1"/>
              <a:t>thuật</a:t>
            </a:r>
            <a:r>
              <a:rPr lang="en-US" dirty="0"/>
              <a:t>:</a:t>
            </a:r>
          </a:p>
          <a:p>
            <a:pPr lvl="1"/>
            <a:r>
              <a:rPr lang="en-US" dirty="0" err="1"/>
              <a:t>Chuỗi</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đầu</a:t>
            </a:r>
            <a:r>
              <a:rPr lang="en-US" dirty="0"/>
              <a:t> </a:t>
            </a:r>
            <a:r>
              <a:rPr lang="en-US" dirty="0" err="1"/>
              <a:t>ra</a:t>
            </a:r>
            <a:r>
              <a:rPr lang="en-US" dirty="0"/>
              <a:t> </a:t>
            </a:r>
            <a:r>
              <a:rPr lang="en-US" dirty="0" err="1"/>
              <a:t>không</a:t>
            </a:r>
            <a:r>
              <a:rPr lang="en-US" dirty="0"/>
              <a:t> </a:t>
            </a:r>
            <a:r>
              <a:rPr lang="en-US" dirty="0" err="1"/>
              <a:t>tương</a:t>
            </a:r>
            <a:r>
              <a:rPr lang="en-US" dirty="0"/>
              <a:t> </a:t>
            </a:r>
            <a:r>
              <a:rPr lang="en-US" dirty="0" err="1"/>
              <a:t>ứng</a:t>
            </a:r>
            <a:r>
              <a:rPr lang="en-US" dirty="0"/>
              <a:t> </a:t>
            </a:r>
            <a:r>
              <a:rPr lang="en-US" dirty="0" err="1"/>
              <a:t>độ</a:t>
            </a:r>
            <a:r>
              <a:rPr lang="en-US" dirty="0"/>
              <a:t> </a:t>
            </a:r>
            <a:r>
              <a:rPr lang="en-US" dirty="0" err="1"/>
              <a:t>dài</a:t>
            </a:r>
            <a:endParaRPr lang="en-US" dirty="0"/>
          </a:p>
          <a:p>
            <a:pPr lvl="1"/>
            <a:r>
              <a:rPr lang="en-US" dirty="0" err="1"/>
              <a:t>Chuỗi</a:t>
            </a:r>
            <a:r>
              <a:rPr lang="en-US" dirty="0"/>
              <a:t> </a:t>
            </a:r>
            <a:r>
              <a:rPr lang="en-US" dirty="0" err="1"/>
              <a:t>đầu</a:t>
            </a:r>
            <a:r>
              <a:rPr lang="en-US" dirty="0"/>
              <a:t> </a:t>
            </a:r>
            <a:r>
              <a:rPr lang="en-US" dirty="0" err="1"/>
              <a:t>vào</a:t>
            </a:r>
            <a:r>
              <a:rPr lang="en-US" dirty="0"/>
              <a:t> </a:t>
            </a:r>
            <a:r>
              <a:rPr lang="en-US" dirty="0" err="1"/>
              <a:t>sẽ</a:t>
            </a:r>
            <a:r>
              <a:rPr lang="en-US" dirty="0"/>
              <a:t> </a:t>
            </a:r>
            <a:r>
              <a:rPr lang="en-US" dirty="0" err="1"/>
              <a:t>được</a:t>
            </a:r>
            <a:r>
              <a:rPr lang="en-US" dirty="0"/>
              <a:t> encoder </a:t>
            </a:r>
            <a:r>
              <a:rPr lang="en-US" dirty="0" err="1"/>
              <a:t>chuyển</a:t>
            </a:r>
            <a:r>
              <a:rPr lang="en-US" dirty="0"/>
              <a:t> </a:t>
            </a:r>
            <a:r>
              <a:rPr lang="en-US" dirty="0" err="1"/>
              <a:t>thành</a:t>
            </a:r>
            <a:r>
              <a:rPr lang="en-US" dirty="0"/>
              <a:t> vector </a:t>
            </a:r>
            <a:r>
              <a:rPr lang="en-US" dirty="0" err="1"/>
              <a:t>trạng</a:t>
            </a:r>
            <a:r>
              <a:rPr lang="en-US" dirty="0"/>
              <a:t> </a:t>
            </a:r>
            <a:r>
              <a:rPr lang="en-US" dirty="0" err="1"/>
              <a:t>thái</a:t>
            </a:r>
            <a:endParaRPr lang="en-US" dirty="0"/>
          </a:p>
          <a:p>
            <a:pPr lvl="1"/>
            <a:r>
              <a:rPr lang="en-US" dirty="0" err="1"/>
              <a:t>Phần</a:t>
            </a:r>
            <a:r>
              <a:rPr lang="en-US" dirty="0"/>
              <a:t> decoder </a:t>
            </a:r>
            <a:r>
              <a:rPr lang="en-US" dirty="0" err="1"/>
              <a:t>tính</a:t>
            </a:r>
            <a:r>
              <a:rPr lang="en-US" dirty="0"/>
              <a:t> </a:t>
            </a:r>
            <a:r>
              <a:rPr lang="en-US" dirty="0" err="1"/>
              <a:t>ra</a:t>
            </a:r>
            <a:r>
              <a:rPr lang="en-US" dirty="0"/>
              <a:t> </a:t>
            </a:r>
            <a:r>
              <a:rPr lang="en-US" dirty="0" err="1"/>
              <a:t>đầu</a:t>
            </a:r>
            <a:r>
              <a:rPr lang="en-US" dirty="0"/>
              <a:t> </a:t>
            </a:r>
            <a:r>
              <a:rPr lang="en-US" dirty="0" err="1"/>
              <a:t>ra</a:t>
            </a:r>
            <a:r>
              <a:rPr lang="en-US" dirty="0"/>
              <a:t> </a:t>
            </a:r>
            <a:r>
              <a:rPr lang="en-US" dirty="0" err="1"/>
              <a:t>một</a:t>
            </a:r>
            <a:r>
              <a:rPr lang="en-US" dirty="0"/>
              <a:t> </a:t>
            </a:r>
            <a:r>
              <a:rPr lang="en-US" dirty="0" err="1"/>
              <a:t>cách</a:t>
            </a:r>
            <a:r>
              <a:rPr lang="en-US" dirty="0"/>
              <a:t> </a:t>
            </a:r>
            <a:r>
              <a:rPr lang="en-US" dirty="0" err="1"/>
              <a:t>tuần</a:t>
            </a:r>
            <a:r>
              <a:rPr lang="en-US" dirty="0"/>
              <a:t> </a:t>
            </a:r>
            <a:r>
              <a:rPr lang="en-US" dirty="0" err="1"/>
              <a:t>tự</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gặp</a:t>
            </a:r>
            <a:r>
              <a:rPr lang="en-US" dirty="0"/>
              <a:t> </a:t>
            </a:r>
            <a:r>
              <a:rPr lang="en-US" dirty="0" err="1"/>
              <a:t>ký</a:t>
            </a:r>
            <a:r>
              <a:rPr lang="en-US" dirty="0"/>
              <a:t> </a:t>
            </a:r>
            <a:r>
              <a:rPr lang="en-US" dirty="0" err="1"/>
              <a:t>tự</a:t>
            </a:r>
            <a:r>
              <a:rPr lang="en-US" dirty="0"/>
              <a:t> </a:t>
            </a:r>
            <a:r>
              <a:rPr lang="en-US" dirty="0" err="1"/>
              <a:t>kết</a:t>
            </a:r>
            <a:r>
              <a:rPr lang="en-US" dirty="0"/>
              <a:t> </a:t>
            </a:r>
            <a:r>
              <a:rPr lang="en-US" dirty="0" err="1"/>
              <a:t>thúc</a:t>
            </a:r>
            <a:r>
              <a:rPr lang="en-US" dirty="0"/>
              <a:t> </a:t>
            </a:r>
            <a:r>
              <a:rPr lang="en-US" dirty="0" err="1"/>
              <a:t>câu</a:t>
            </a:r>
            <a:r>
              <a:rPr lang="en-US" dirty="0"/>
              <a:t> (</a:t>
            </a:r>
            <a:r>
              <a:rPr lang="en-US" dirty="0" err="1"/>
              <a:t>eos</a:t>
            </a:r>
            <a:r>
              <a:rPr lang="en-US" dirty="0"/>
              <a:t>)</a:t>
            </a:r>
          </a:p>
        </p:txBody>
      </p:sp>
      <p:pic>
        <p:nvPicPr>
          <p:cNvPr id="3" name="Picture 2">
            <a:extLst>
              <a:ext uri="{FF2B5EF4-FFF2-40B4-BE49-F238E27FC236}">
                <a16:creationId xmlns:a16="http://schemas.microsoft.com/office/drawing/2014/main" id="{4BE2FE21-7B06-5154-975A-CCB72FB39970}"/>
              </a:ext>
            </a:extLst>
          </p:cNvPr>
          <p:cNvPicPr>
            <a:picLocks noChangeAspect="1"/>
          </p:cNvPicPr>
          <p:nvPr/>
        </p:nvPicPr>
        <p:blipFill>
          <a:blip r:embed="rId2"/>
          <a:stretch>
            <a:fillRect/>
          </a:stretch>
        </p:blipFill>
        <p:spPr>
          <a:xfrm>
            <a:off x="1807579" y="2571750"/>
            <a:ext cx="6095741" cy="1791687"/>
          </a:xfrm>
          <a:prstGeom prst="rect">
            <a:avLst/>
          </a:prstGeom>
        </p:spPr>
      </p:pic>
    </p:spTree>
    <p:extLst>
      <p:ext uri="{BB962C8B-B14F-4D97-AF65-F5344CB8AC3E}">
        <p14:creationId xmlns:p14="http://schemas.microsoft.com/office/powerpoint/2010/main" val="853602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seq2seq </a:t>
            </a:r>
            <a:r>
              <a:rPr lang="en-US" dirty="0" err="1" smtClean="0"/>
              <a:t>dữ</a:t>
            </a:r>
            <a:r>
              <a:rPr lang="en-US" dirty="0" smtClean="0"/>
              <a:t> </a:t>
            </a:r>
            <a:r>
              <a:rPr lang="en-US" dirty="0" err="1" smtClean="0"/>
              <a:t>liệu</a:t>
            </a:r>
            <a:r>
              <a:rPr lang="en-US" dirty="0" smtClean="0"/>
              <a:t> </a:t>
            </a:r>
            <a:r>
              <a:rPr lang="en-US" dirty="0" err="1" smtClean="0"/>
              <a:t>giả</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90788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85E8-7A7A-5F6B-6263-2C525749FCED}"/>
              </a:ext>
            </a:extLst>
          </p:cNvPr>
          <p:cNvSpPr>
            <a:spLocks noGrp="1"/>
          </p:cNvSpPr>
          <p:nvPr>
            <p:ph type="title"/>
          </p:nvPr>
        </p:nvSpPr>
        <p:spPr/>
        <p:txBody>
          <a:bodyPr>
            <a:normAutofit fontScale="90000"/>
          </a:bodyPr>
          <a:lstStyle/>
          <a:p>
            <a:r>
              <a:rPr lang="vi-VN" dirty="0"/>
              <a:t>Mô hình ngôn ngữ</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5D0D11-5B7F-5A55-57AB-2EDE0828A0A5}"/>
                  </a:ext>
                </a:extLst>
              </p:cNvPr>
              <p:cNvSpPr>
                <a:spLocks noGrp="1"/>
              </p:cNvSpPr>
              <p:nvPr>
                <p:ph type="body" idx="1"/>
              </p:nvPr>
            </p:nvSpPr>
            <p:spPr/>
            <p:txBody>
              <a:bodyPr>
                <a:normAutofit/>
              </a:bodyPr>
              <a:lstStyle/>
              <a:p>
                <a:pPr marL="114300" indent="0">
                  <a:buNone/>
                </a:pPr>
                <a:r>
                  <a:rPr lang="vi-VN" dirty="0"/>
                  <a:t>Mô hình ngôn ngữ dự đoán xác xuất của từ tiếp theo có thể xảy ra khi biết những từ trước đó. Tương đương với dự đoán xác suất không điều kiện </a:t>
                </a:r>
                <a14:m>
                  <m:oMath xmlns:m="http://schemas.openxmlformats.org/officeDocument/2006/math">
                    <m:r>
                      <a:rPr lang="vi-VN" b="0" i="1" smtClean="0">
                        <a:latin typeface="Cambria Math" panose="02040503050406030204" pitchFamily="18" charset="0"/>
                      </a:rPr>
                      <m:t>𝑝</m:t>
                    </m:r>
                    <m:r>
                      <a:rPr lang="vi-VN" b="0" i="1" smtClean="0">
                        <a:latin typeface="Cambria Math" panose="02040503050406030204" pitchFamily="18" charset="0"/>
                      </a:rPr>
                      <m:t>(</m:t>
                    </m:r>
                    <m:r>
                      <a:rPr lang="vi-VN" b="0" i="1" smtClean="0">
                        <a:latin typeface="Cambria Math" panose="02040503050406030204" pitchFamily="18" charset="0"/>
                      </a:rPr>
                      <m:t>𝑦</m:t>
                    </m:r>
                    <m:r>
                      <a:rPr lang="vi-VN" b="0" i="1" smtClean="0">
                        <a:latin typeface="Cambria Math" panose="02040503050406030204" pitchFamily="18" charset="0"/>
                      </a:rPr>
                      <m:t>)</m:t>
                    </m:r>
                  </m:oMath>
                </a14:m>
                <a:r>
                  <a:rPr lang="vi-VN" dirty="0"/>
                  <a:t> trong một chuỗi </a:t>
                </a:r>
                <a14:m>
                  <m:oMath xmlns:m="http://schemas.openxmlformats.org/officeDocument/2006/math">
                    <m:r>
                      <m:rPr>
                        <m:sty m:val="p"/>
                      </m:rPr>
                      <a:rPr lang="vi-VN" b="0" i="0" smtClean="0">
                        <a:latin typeface="Cambria Math" panose="02040503050406030204" pitchFamily="18" charset="0"/>
                      </a:rPr>
                      <m:t>y</m:t>
                    </m:r>
                    <m:r>
                      <a:rPr lang="vi-VN" b="0" i="0" smtClean="0">
                        <a:latin typeface="Cambria Math" panose="02040503050406030204" pitchFamily="18" charset="0"/>
                      </a:rPr>
                      <m:t>=</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𝑛</m:t>
                            </m:r>
                          </m:sub>
                        </m:sSub>
                      </m:e>
                    </m:d>
                  </m:oMath>
                </a14:m>
                <a:r>
                  <a:rPr lang="vi-VN" dirty="0"/>
                  <a:t>.</a:t>
                </a:r>
              </a:p>
              <a:p>
                <a:pPr marL="11430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𝑃</m:t>
                      </m:r>
                      <m:d>
                        <m:dPr>
                          <m:ctrlPr>
                            <a:rPr lang="vi-VN" b="0" i="1" smtClean="0">
                              <a:latin typeface="Cambria Math" panose="02040503050406030204" pitchFamily="18" charset="0"/>
                            </a:rPr>
                          </m:ctrlPr>
                        </m:dPr>
                        <m:e>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2</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𝑛</m:t>
                              </m:r>
                            </m:sub>
                          </m:sSub>
                        </m:e>
                      </m:d>
                      <m:r>
                        <a:rPr lang="vi-VN" b="0" i="1" smtClean="0">
                          <a:latin typeface="Cambria Math" panose="02040503050406030204" pitchFamily="18" charset="0"/>
                        </a:rPr>
                        <m:t>=</m:t>
                      </m:r>
                      <m:nary>
                        <m:naryPr>
                          <m:chr m:val="∏"/>
                          <m:ctrlPr>
                            <a:rPr lang="vi-VN" b="0" i="1" smtClean="0">
                              <a:latin typeface="Cambria Math" panose="02040503050406030204" pitchFamily="18" charset="0"/>
                            </a:rPr>
                          </m:ctrlPr>
                        </m:naryPr>
                        <m:sub>
                          <m:r>
                            <m:rPr>
                              <m:brk m:alnAt="23"/>
                            </m:rPr>
                            <a:rPr lang="vi-VN" b="0" i="1" smtClean="0">
                              <a:latin typeface="Cambria Math" panose="02040503050406030204" pitchFamily="18" charset="0"/>
                            </a:rPr>
                            <m:t>𝑡</m:t>
                          </m:r>
                          <m:r>
                            <a:rPr lang="vi-VN" b="0" i="1" smtClean="0">
                              <a:latin typeface="Cambria Math" panose="02040503050406030204" pitchFamily="18" charset="0"/>
                            </a:rPr>
                            <m:t>=1</m:t>
                          </m:r>
                        </m:sub>
                        <m:sup>
                          <m:r>
                            <a:rPr lang="vi-VN" b="0" i="1" smtClean="0">
                              <a:latin typeface="Cambria Math" panose="02040503050406030204" pitchFamily="18" charset="0"/>
                            </a:rPr>
                            <m:t>𝑛</m:t>
                          </m:r>
                        </m:sup>
                        <m:e>
                          <m:r>
                            <a:rPr lang="vi-VN" b="0" i="1" smtClean="0">
                              <a:latin typeface="Cambria Math" panose="02040503050406030204" pitchFamily="18" charset="0"/>
                            </a:rPr>
                            <m:t>𝑝</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𝑡</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&lt;</m:t>
                              </m:r>
                              <m:r>
                                <a:rPr lang="vi-VN" b="0" i="1" smtClean="0">
                                  <a:latin typeface="Cambria Math" panose="02040503050406030204" pitchFamily="18" charset="0"/>
                                </a:rPr>
                                <m:t>𝑡</m:t>
                              </m:r>
                            </m:sub>
                          </m:sSub>
                          <m:r>
                            <a:rPr lang="vi-VN" b="0" i="1" smtClean="0">
                              <a:latin typeface="Cambria Math" panose="02040503050406030204" pitchFamily="18" charset="0"/>
                            </a:rPr>
                            <m:t>)</m:t>
                          </m:r>
                        </m:e>
                      </m:nary>
                    </m:oMath>
                  </m:oMathPara>
                </a14:m>
                <a:endParaRPr lang="vi-VN" dirty="0"/>
              </a:p>
              <a:p>
                <a:pPr marL="114300" indent="0">
                  <a:buNone/>
                </a:pPr>
                <a:endParaRPr lang="vi-VN" dirty="0"/>
              </a:p>
              <a:p>
                <a:pPr marL="114300" indent="0">
                  <a:buNone/>
                </a:pPr>
                <a:r>
                  <a:rPr lang="vi-VN" dirty="0"/>
                  <a:t>Mô hình ngôn ngữ có điều kiện thêm điều kiện x vào trong quá trình dự đoán:</a:t>
                </a:r>
              </a:p>
              <a:p>
                <a:pPr marL="11430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𝑃</m:t>
                      </m:r>
                      <m:d>
                        <m:dPr>
                          <m:ctrlPr>
                            <a:rPr lang="vi-VN" b="0" i="1" smtClean="0">
                              <a:latin typeface="Cambria Math" panose="02040503050406030204" pitchFamily="18" charset="0"/>
                            </a:rPr>
                          </m:ctrlPr>
                        </m:dPr>
                        <m:e>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2</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𝑛</m:t>
                              </m:r>
                            </m:sub>
                          </m:sSub>
                          <m:r>
                            <a:rPr lang="vi-VN" b="0" i="1" smtClean="0">
                              <a:latin typeface="Cambria Math" panose="02040503050406030204" pitchFamily="18" charset="0"/>
                            </a:rPr>
                            <m:t>|</m:t>
                          </m:r>
                          <m:r>
                            <a:rPr lang="vi-VN" b="0" i="1" smtClean="0">
                              <a:latin typeface="Cambria Math" panose="02040503050406030204" pitchFamily="18" charset="0"/>
                            </a:rPr>
                            <m:t>𝑥</m:t>
                          </m:r>
                        </m:e>
                      </m:d>
                      <m:r>
                        <a:rPr lang="vi-VN" b="0" i="1" smtClean="0">
                          <a:latin typeface="Cambria Math" panose="02040503050406030204" pitchFamily="18" charset="0"/>
                        </a:rPr>
                        <m:t>=</m:t>
                      </m:r>
                      <m:nary>
                        <m:naryPr>
                          <m:chr m:val="∏"/>
                          <m:ctrlPr>
                            <a:rPr lang="vi-VN" b="0" i="1" smtClean="0">
                              <a:latin typeface="Cambria Math" panose="02040503050406030204" pitchFamily="18" charset="0"/>
                            </a:rPr>
                          </m:ctrlPr>
                        </m:naryPr>
                        <m:sub>
                          <m:r>
                            <m:rPr>
                              <m:brk m:alnAt="23"/>
                            </m:rPr>
                            <a:rPr lang="vi-VN" b="0" i="1" smtClean="0">
                              <a:latin typeface="Cambria Math" panose="02040503050406030204" pitchFamily="18" charset="0"/>
                            </a:rPr>
                            <m:t>𝑡</m:t>
                          </m:r>
                          <m:r>
                            <a:rPr lang="vi-VN" b="0" i="1" smtClean="0">
                              <a:latin typeface="Cambria Math" panose="02040503050406030204" pitchFamily="18" charset="0"/>
                            </a:rPr>
                            <m:t>=1</m:t>
                          </m:r>
                        </m:sub>
                        <m:sup>
                          <m:r>
                            <a:rPr lang="vi-VN" b="0" i="1" smtClean="0">
                              <a:latin typeface="Cambria Math" panose="02040503050406030204" pitchFamily="18" charset="0"/>
                            </a:rPr>
                            <m:t>𝑛</m:t>
                          </m:r>
                        </m:sup>
                        <m:e>
                          <m:r>
                            <a:rPr lang="vi-VN" b="0" i="1" smtClean="0">
                              <a:latin typeface="Cambria Math" panose="02040503050406030204" pitchFamily="18" charset="0"/>
                            </a:rPr>
                            <m:t>𝑝</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𝑡</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&lt;</m:t>
                              </m:r>
                              <m:r>
                                <a:rPr lang="vi-VN" b="0" i="1" smtClean="0">
                                  <a:latin typeface="Cambria Math" panose="02040503050406030204" pitchFamily="18" charset="0"/>
                                </a:rPr>
                                <m:t>𝑡</m:t>
                              </m:r>
                            </m:sub>
                          </m:sSub>
                          <m:r>
                            <a:rPr lang="vi-VN" b="0" i="1" smtClean="0">
                              <a:latin typeface="Cambria Math" panose="02040503050406030204" pitchFamily="18" charset="0"/>
                            </a:rPr>
                            <m:t>,</m:t>
                          </m:r>
                          <m:r>
                            <a:rPr lang="vi-VN" b="0" i="1" smtClean="0">
                              <a:latin typeface="Cambria Math" panose="02040503050406030204" pitchFamily="18" charset="0"/>
                            </a:rPr>
                            <m:t>𝑥</m:t>
                          </m:r>
                          <m:r>
                            <a:rPr lang="vi-VN" b="0" i="1" smtClean="0">
                              <a:latin typeface="Cambria Math" panose="02040503050406030204" pitchFamily="18" charset="0"/>
                            </a:rPr>
                            <m:t>)</m:t>
                          </m:r>
                        </m:e>
                      </m:nary>
                    </m:oMath>
                  </m:oMathPara>
                </a14:m>
                <a:endParaRPr lang="en-US" dirty="0"/>
              </a:p>
            </p:txBody>
          </p:sp>
        </mc:Choice>
        <mc:Fallback xmlns="">
          <p:sp>
            <p:nvSpPr>
              <p:cNvPr id="3" name="Text Placeholder 2">
                <a:extLst>
                  <a:ext uri="{FF2B5EF4-FFF2-40B4-BE49-F238E27FC236}">
                    <a16:creationId xmlns:a16="http://schemas.microsoft.com/office/drawing/2014/main" id="{985D0D11-5B7F-5A55-57AB-2EDE0828A0A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418CDDA-C2F9-5503-887F-DAFBA2169E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22811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D6A3-5812-0962-1367-EA5C64D4A15E}"/>
              </a:ext>
            </a:extLst>
          </p:cNvPr>
          <p:cNvSpPr>
            <a:spLocks noGrp="1"/>
          </p:cNvSpPr>
          <p:nvPr>
            <p:ph type="title"/>
          </p:nvPr>
        </p:nvSpPr>
        <p:spPr/>
        <p:txBody>
          <a:bodyPr>
            <a:normAutofit fontScale="90000"/>
          </a:bodyPr>
          <a:lstStyle/>
          <a:p>
            <a:r>
              <a:rPr lang="vi-VN" dirty="0"/>
              <a:t>Mô hình ngôn ngữ có điều kiện</a:t>
            </a:r>
            <a:endParaRPr lang="en-US" dirty="0"/>
          </a:p>
        </p:txBody>
      </p:sp>
      <p:sp>
        <p:nvSpPr>
          <p:cNvPr id="3" name="Text Placeholder 2">
            <a:extLst>
              <a:ext uri="{FF2B5EF4-FFF2-40B4-BE49-F238E27FC236}">
                <a16:creationId xmlns:a16="http://schemas.microsoft.com/office/drawing/2014/main" id="{83299BC7-C943-C802-0BD4-ABBB164FD3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FA1CAC-6CF5-E1D9-3189-EE6F6AC6A5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enc_dec_prob_idea">
            <a:hlinkClick r:id="" action="ppaction://media"/>
            <a:extLst>
              <a:ext uri="{FF2B5EF4-FFF2-40B4-BE49-F238E27FC236}">
                <a16:creationId xmlns:a16="http://schemas.microsoft.com/office/drawing/2014/main" id="{E9E9C5A6-6CB0-229B-8C6A-027729D3E5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5323" y="918741"/>
            <a:ext cx="6440254" cy="3548103"/>
          </a:xfrm>
          <a:prstGeom prst="rect">
            <a:avLst/>
          </a:prstGeom>
        </p:spPr>
      </p:pic>
    </p:spTree>
    <p:extLst>
      <p:ext uri="{BB962C8B-B14F-4D97-AF65-F5344CB8AC3E}">
        <p14:creationId xmlns:p14="http://schemas.microsoft.com/office/powerpoint/2010/main" val="248305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A1EE-B977-4C32-79C9-F310EEC5A935}"/>
              </a:ext>
            </a:extLst>
          </p:cNvPr>
          <p:cNvSpPr>
            <a:spLocks noGrp="1"/>
          </p:cNvSpPr>
          <p:nvPr>
            <p:ph type="title"/>
          </p:nvPr>
        </p:nvSpPr>
        <p:spPr/>
        <p:txBody>
          <a:bodyPr>
            <a:normAutofit fontScale="90000"/>
          </a:bodyPr>
          <a:lstStyle/>
          <a:p>
            <a:r>
              <a:rPr lang="vi-VN" dirty="0"/>
              <a:t>Seq2seq cho mô hình ngôn ngữ có điều kiện</a:t>
            </a:r>
            <a:endParaRPr lang="en-US" dirty="0"/>
          </a:p>
        </p:txBody>
      </p:sp>
      <p:sp>
        <p:nvSpPr>
          <p:cNvPr id="3" name="Text Placeholder 2">
            <a:extLst>
              <a:ext uri="{FF2B5EF4-FFF2-40B4-BE49-F238E27FC236}">
                <a16:creationId xmlns:a16="http://schemas.microsoft.com/office/drawing/2014/main" id="{00CD27AA-3C9D-7810-E218-D960C462EBD9}"/>
              </a:ext>
            </a:extLst>
          </p:cNvPr>
          <p:cNvSpPr>
            <a:spLocks noGrp="1"/>
          </p:cNvSpPr>
          <p:nvPr>
            <p:ph type="body" idx="1"/>
          </p:nvPr>
        </p:nvSpPr>
        <p:spPr/>
        <p:txBody>
          <a:bodyPr/>
          <a:lstStyle/>
          <a:p>
            <a:r>
              <a:rPr lang="vi-VN" dirty="0"/>
              <a:t>Các bước huấn luyện:</a:t>
            </a:r>
          </a:p>
          <a:p>
            <a:pPr lvl="1"/>
            <a:r>
              <a:rPr lang="vi-VN" dirty="0"/>
              <a:t>Cung cấp chuỗi đầu vào phần encoder</a:t>
            </a:r>
          </a:p>
          <a:p>
            <a:pPr lvl="1"/>
            <a:r>
              <a:rPr lang="vi-VN" dirty="0"/>
              <a:t>Tính toán vector trạng thái của encoder</a:t>
            </a:r>
          </a:p>
          <a:p>
            <a:pPr lvl="1"/>
            <a:r>
              <a:rPr lang="vi-VN" dirty="0"/>
              <a:t>Tính toán vector ngữ cảnh của decoder (từ kết quả bước trước và trạng thái của encoder)</a:t>
            </a:r>
          </a:p>
          <a:p>
            <a:pPr lvl="1"/>
            <a:r>
              <a:rPr lang="vi-VN" dirty="0"/>
              <a:t>Sử dụng vector ngữ cảnh của decoder để tính xác xuất của token tiếp theo.</a:t>
            </a:r>
          </a:p>
          <a:p>
            <a:pPr lvl="1"/>
            <a:endParaRPr lang="en-US" dirty="0"/>
          </a:p>
        </p:txBody>
      </p:sp>
      <p:sp>
        <p:nvSpPr>
          <p:cNvPr id="4" name="Slide Number Placeholder 3">
            <a:extLst>
              <a:ext uri="{FF2B5EF4-FFF2-40B4-BE49-F238E27FC236}">
                <a16:creationId xmlns:a16="http://schemas.microsoft.com/office/drawing/2014/main" id="{44C1F34E-BD44-EDE8-A362-8F7DB62DA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descr="Diagram&#10;&#10;Description automatically generated">
            <a:extLst>
              <a:ext uri="{FF2B5EF4-FFF2-40B4-BE49-F238E27FC236}">
                <a16:creationId xmlns:a16="http://schemas.microsoft.com/office/drawing/2014/main" id="{CDDDE7DF-77C9-67F5-C96E-DEA5F17BA0BD}"/>
              </a:ext>
            </a:extLst>
          </p:cNvPr>
          <p:cNvPicPr>
            <a:picLocks noChangeAspect="1"/>
          </p:cNvPicPr>
          <p:nvPr/>
        </p:nvPicPr>
        <p:blipFill>
          <a:blip r:embed="rId2"/>
          <a:stretch>
            <a:fillRect/>
          </a:stretch>
        </p:blipFill>
        <p:spPr>
          <a:xfrm>
            <a:off x="2664700" y="2660042"/>
            <a:ext cx="4381500" cy="2098970"/>
          </a:xfrm>
          <a:prstGeom prst="rect">
            <a:avLst/>
          </a:prstGeom>
        </p:spPr>
      </p:pic>
    </p:spTree>
    <p:extLst>
      <p:ext uri="{BB962C8B-B14F-4D97-AF65-F5344CB8AC3E}">
        <p14:creationId xmlns:p14="http://schemas.microsoft.com/office/powerpoint/2010/main" val="124110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D740-52A5-6206-1CE0-C5FB9F37AF3C}"/>
              </a:ext>
            </a:extLst>
          </p:cNvPr>
          <p:cNvSpPr>
            <a:spLocks noGrp="1"/>
          </p:cNvSpPr>
          <p:nvPr>
            <p:ph type="title"/>
          </p:nvPr>
        </p:nvSpPr>
        <p:spPr/>
        <p:txBody>
          <a:bodyPr>
            <a:normAutofit fontScale="90000"/>
          </a:bodyPr>
          <a:lstStyle/>
          <a:p>
            <a:r>
              <a:rPr lang="vi-VN" dirty="0"/>
              <a:t>Mô hình đơn giản</a:t>
            </a:r>
            <a:endParaRPr lang="en-US" dirty="0"/>
          </a:p>
        </p:txBody>
      </p:sp>
      <p:sp>
        <p:nvSpPr>
          <p:cNvPr id="3" name="Text Placeholder 2">
            <a:extLst>
              <a:ext uri="{FF2B5EF4-FFF2-40B4-BE49-F238E27FC236}">
                <a16:creationId xmlns:a16="http://schemas.microsoft.com/office/drawing/2014/main" id="{823F22A5-EE78-D918-6E67-0457A213CEC4}"/>
              </a:ext>
            </a:extLst>
          </p:cNvPr>
          <p:cNvSpPr>
            <a:spLocks noGrp="1"/>
          </p:cNvSpPr>
          <p:nvPr>
            <p:ph type="body" idx="1"/>
          </p:nvPr>
        </p:nvSpPr>
        <p:spPr/>
        <p:txBody>
          <a:bodyPr/>
          <a:lstStyle/>
          <a:p>
            <a:r>
              <a:rPr lang="vi-VN" dirty="0"/>
              <a:t>Hai cấu trúc RNN (LSTM) cho mô hình encoder và decoder.</a:t>
            </a:r>
            <a:endParaRPr lang="en-US" dirty="0"/>
          </a:p>
        </p:txBody>
      </p:sp>
      <p:sp>
        <p:nvSpPr>
          <p:cNvPr id="4" name="Slide Number Placeholder 3">
            <a:extLst>
              <a:ext uri="{FF2B5EF4-FFF2-40B4-BE49-F238E27FC236}">
                <a16:creationId xmlns:a16="http://schemas.microsoft.com/office/drawing/2014/main" id="{734E50C3-F18E-8CE0-2FAA-B2E27F93A1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026" name="Picture 2">
            <a:extLst>
              <a:ext uri="{FF2B5EF4-FFF2-40B4-BE49-F238E27FC236}">
                <a16:creationId xmlns:a16="http://schemas.microsoft.com/office/drawing/2014/main" id="{4ADF1403-A427-4B4D-C975-88FFE1191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00" y="1892300"/>
            <a:ext cx="7436999" cy="257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18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Huấn luyện</a:t>
            </a:r>
            <a:endParaRPr lang="en-US" dirty="0"/>
          </a:p>
        </p:txBody>
      </p:sp>
      <p:sp>
        <p:nvSpPr>
          <p:cNvPr id="3" name="Content Placeholder 2"/>
          <p:cNvSpPr>
            <a:spLocks noGrp="1"/>
          </p:cNvSpPr>
          <p:nvPr>
            <p:ph type="body" idx="1"/>
          </p:nvPr>
        </p:nvSpPr>
        <p:spPr/>
        <p:txBody>
          <a:bodyPr/>
          <a:lstStyle/>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decoder </a:t>
            </a:r>
            <a:r>
              <a:rPr lang="en-US" dirty="0" err="1"/>
              <a:t>dự</a:t>
            </a:r>
            <a:r>
              <a:rPr lang="en-US" dirty="0"/>
              <a:t> </a:t>
            </a:r>
            <a:r>
              <a:rPr lang="en-US" dirty="0" err="1"/>
              <a:t>đoán</a:t>
            </a:r>
            <a:r>
              <a:rPr lang="en-US" dirty="0"/>
              <a:t> </a:t>
            </a:r>
            <a:r>
              <a:rPr lang="en-US" dirty="0" err="1"/>
              <a:t>xác</a:t>
            </a:r>
            <a:r>
              <a:rPr lang="en-US" dirty="0"/>
              <a:t> </a:t>
            </a:r>
            <a:r>
              <a:rPr lang="en-US" dirty="0" err="1"/>
              <a:t>suất</a:t>
            </a:r>
            <a:r>
              <a:rPr lang="en-US" dirty="0"/>
              <a:t> </a:t>
            </a:r>
            <a:r>
              <a:rPr lang="en-US" dirty="0" err="1"/>
              <a:t>của</a:t>
            </a:r>
            <a:r>
              <a:rPr lang="vi-VN" dirty="0"/>
              <a:t> token</a:t>
            </a:r>
            <a:r>
              <a:rPr lang="en-US" dirty="0"/>
              <a:t> </a:t>
            </a:r>
            <a:r>
              <a:rPr lang="en-US" dirty="0" err="1"/>
              <a:t>đầu</a:t>
            </a:r>
            <a:r>
              <a:rPr lang="en-US" dirty="0"/>
              <a:t> </a:t>
            </a:r>
            <a:r>
              <a:rPr lang="en-US" dirty="0" err="1"/>
              <a:t>ra.</a:t>
            </a:r>
            <a:r>
              <a:rPr lang="en-US" dirty="0"/>
              <a:t> Ta </a:t>
            </a:r>
            <a:r>
              <a:rPr lang="en-US" dirty="0" err="1"/>
              <a:t>có</a:t>
            </a:r>
            <a:r>
              <a:rPr lang="en-US" dirty="0"/>
              <a:t> </a:t>
            </a:r>
            <a:r>
              <a:rPr lang="en-US" dirty="0" err="1"/>
              <a:t>thể</a:t>
            </a:r>
            <a:r>
              <a:rPr lang="en-US" dirty="0"/>
              <a:t> dung </a:t>
            </a:r>
            <a:r>
              <a:rPr lang="en-US" dirty="0" err="1"/>
              <a:t>softmax</a:t>
            </a:r>
            <a:r>
              <a:rPr lang="en-US" dirty="0"/>
              <a:t> </a:t>
            </a:r>
            <a:r>
              <a:rPr lang="en-US" dirty="0" err="1"/>
              <a:t>để</a:t>
            </a:r>
            <a:r>
              <a:rPr lang="en-US" dirty="0"/>
              <a:t> </a:t>
            </a:r>
            <a:r>
              <a:rPr lang="en-US" dirty="0" err="1"/>
              <a:t>tính</a:t>
            </a:r>
            <a:r>
              <a:rPr lang="en-US" dirty="0"/>
              <a:t> </a:t>
            </a:r>
            <a:r>
              <a:rPr lang="en-US" dirty="0" err="1"/>
              <a:t>xác</a:t>
            </a:r>
            <a:r>
              <a:rPr lang="en-US" dirty="0"/>
              <a:t> </a:t>
            </a:r>
            <a:r>
              <a:rPr lang="en-US" dirty="0" err="1"/>
              <a:t>suất</a:t>
            </a:r>
            <a:r>
              <a:rPr lang="en-US" dirty="0"/>
              <a:t> </a:t>
            </a:r>
            <a:r>
              <a:rPr lang="en-US" dirty="0" err="1"/>
              <a:t>này</a:t>
            </a:r>
            <a:r>
              <a:rPr lang="en-US" dirty="0"/>
              <a:t> </a:t>
            </a:r>
            <a:r>
              <a:rPr lang="en-US" dirty="0" err="1"/>
              <a:t>và</a:t>
            </a:r>
            <a:r>
              <a:rPr lang="en-US" dirty="0"/>
              <a:t> dung cross entropy loss </a:t>
            </a:r>
            <a:r>
              <a:rPr lang="en-US" dirty="0" err="1"/>
              <a:t>để</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vi-VN" dirty="0"/>
              <a:t>.</a:t>
            </a:r>
            <a:endParaRPr lang="en-US" dirty="0"/>
          </a:p>
          <a:p>
            <a:endParaRPr lang="en-US" dirty="0"/>
          </a:p>
          <a:p>
            <a:r>
              <a:rPr lang="en-US" dirty="0"/>
              <a:t>Ta </a:t>
            </a:r>
            <a:r>
              <a:rPr lang="en-US" dirty="0" err="1"/>
              <a:t>cần</a:t>
            </a:r>
            <a:r>
              <a:rPr lang="en-US" dirty="0"/>
              <a:t> </a:t>
            </a:r>
            <a:r>
              <a:rPr lang="en-US" dirty="0" err="1"/>
              <a:t>phải</a:t>
            </a:r>
            <a:r>
              <a:rPr lang="en-US" dirty="0"/>
              <a:t> </a:t>
            </a:r>
            <a:r>
              <a:rPr lang="en-US" dirty="0" err="1"/>
              <a:t>che</a:t>
            </a:r>
            <a:r>
              <a:rPr lang="en-US" dirty="0"/>
              <a:t> (mask) </a:t>
            </a:r>
            <a:r>
              <a:rPr lang="en-US" dirty="0" err="1"/>
              <a:t>những</a:t>
            </a:r>
            <a:r>
              <a:rPr lang="en-US" dirty="0"/>
              <a:t> </a:t>
            </a:r>
            <a:r>
              <a:rPr lang="en-US" dirty="0" err="1"/>
              <a:t>phần</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tính</a:t>
            </a:r>
            <a:r>
              <a:rPr lang="en-US" dirty="0"/>
              <a:t> loss</a:t>
            </a:r>
          </a:p>
        </p:txBody>
      </p:sp>
    </p:spTree>
    <p:extLst>
      <p:ext uri="{BB962C8B-B14F-4D97-AF65-F5344CB8AC3E}">
        <p14:creationId xmlns:p14="http://schemas.microsoft.com/office/powerpoint/2010/main" val="2324716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seq2seq</a:t>
            </a:r>
          </a:p>
        </p:txBody>
      </p:sp>
      <p:sp>
        <p:nvSpPr>
          <p:cNvPr id="4" name="Text Placeholder 3">
            <a:extLst>
              <a:ext uri="{FF2B5EF4-FFF2-40B4-BE49-F238E27FC236}">
                <a16:creationId xmlns:a16="http://schemas.microsoft.com/office/drawing/2014/main" id="{1DA05232-FB5D-AC4F-8CDF-580C9B9355C4}"/>
              </a:ext>
            </a:extLst>
          </p:cNvPr>
          <p:cNvSpPr>
            <a:spLocks noGrp="1"/>
          </p:cNvSpPr>
          <p:nvPr>
            <p:ph type="body" idx="1"/>
          </p:nvPr>
        </p:nvSpPr>
        <p:spPr/>
        <p:txBody>
          <a:bodyPr/>
          <a:lstStyle/>
          <a:p>
            <a:endParaRPr lang="en-US"/>
          </a:p>
        </p:txBody>
      </p:sp>
      <p:pic>
        <p:nvPicPr>
          <p:cNvPr id="3074" name="Picture 2" descr="https://lena-voita.github.io/resources/lectures/seq2seq/general/one_step_loss_intuition-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650" y="1099848"/>
            <a:ext cx="7302068" cy="294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315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seq2seq</a:t>
            </a:r>
          </a:p>
        </p:txBody>
      </p:sp>
      <p:sp>
        <p:nvSpPr>
          <p:cNvPr id="4" name="Text Placeholder 3">
            <a:extLst>
              <a:ext uri="{FF2B5EF4-FFF2-40B4-BE49-F238E27FC236}">
                <a16:creationId xmlns:a16="http://schemas.microsoft.com/office/drawing/2014/main" id="{410CF391-D6BD-BD87-2824-BE50410C3AB3}"/>
              </a:ext>
            </a:extLst>
          </p:cNvPr>
          <p:cNvSpPr>
            <a:spLocks noGrp="1"/>
          </p:cNvSpPr>
          <p:nvPr>
            <p:ph type="body" idx="1"/>
          </p:nvPr>
        </p:nvSpPr>
        <p:spPr/>
        <p:txBody>
          <a:bodyPr/>
          <a:lstStyle/>
          <a:p>
            <a:endParaRPr lang="en-US"/>
          </a:p>
        </p:txBody>
      </p:sp>
      <p:pic>
        <p:nvPicPr>
          <p:cNvPr id="3" name="seq2seq_training_with_targ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2836" y="1076508"/>
            <a:ext cx="6396719" cy="3567948"/>
          </a:xfrm>
          <a:prstGeom prst="rect">
            <a:avLst/>
          </a:prstGeom>
        </p:spPr>
      </p:pic>
    </p:spTree>
    <p:extLst>
      <p:ext uri="{BB962C8B-B14F-4D97-AF65-F5344CB8AC3E}">
        <p14:creationId xmlns:p14="http://schemas.microsoft.com/office/powerpoint/2010/main" val="15845701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seq2seq</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lstStyle/>
              <a:p>
                <a:r>
                  <a:rPr lang="en-US" dirty="0"/>
                  <a:t>Mô </a:t>
                </a:r>
                <a:r>
                  <a:rPr lang="en-US" dirty="0" err="1"/>
                  <a:t>hình</a:t>
                </a:r>
                <a:r>
                  <a:rPr lang="en-US" dirty="0"/>
                  <a:t> </a:t>
                </a:r>
                <a:r>
                  <a:rPr lang="en-US" dirty="0" err="1"/>
                  <a:t>toán</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dự</a:t>
                </a:r>
                <a:r>
                  <a:rPr lang="en-US" dirty="0"/>
                  <a:t> </a:t>
                </a:r>
                <a:r>
                  <a:rPr lang="en-US" dirty="0" err="1"/>
                  <a:t>đoán</a:t>
                </a:r>
                <a:r>
                  <a:rPr lang="en-US" dirty="0"/>
                  <a:t> (inference):</a:t>
                </a:r>
              </a:p>
              <a:p>
                <a:endParaRPr lang="en-US" dirty="0"/>
              </a:p>
              <a:p>
                <a:endParaRPr lang="en-US" dirty="0"/>
              </a:p>
              <a:p>
                <a:endParaRPr lang="en-US" dirty="0"/>
              </a:p>
              <a:p>
                <a:r>
                  <a:rPr lang="en-US" dirty="0" err="1"/>
                  <a:t>Đáp</a:t>
                </a:r>
                <a:r>
                  <a:rPr lang="en-US" dirty="0"/>
                  <a:t> </a:t>
                </a:r>
                <a:r>
                  <a:rPr lang="en-US" dirty="0" err="1"/>
                  <a:t>án</a:t>
                </a:r>
                <a:r>
                  <a:rPr lang="en-US" dirty="0"/>
                  <a:t> </a:t>
                </a:r>
                <a:r>
                  <a:rPr lang="en-US" dirty="0" err="1"/>
                  <a:t>cuối</a:t>
                </a:r>
                <a:r>
                  <a:rPr lang="en-US" dirty="0"/>
                  <a:t> </a:t>
                </a:r>
                <a:r>
                  <a:rPr lang="en-US" dirty="0" err="1"/>
                  <a:t>cùng</a:t>
                </a:r>
                <a:r>
                  <a:rPr lang="en-US" dirty="0"/>
                  <a:t> </a:t>
                </a:r>
                <a:r>
                  <a:rPr lang="en-US" dirty="0" err="1"/>
                  <a:t>chỉ</a:t>
                </a:r>
                <a:r>
                  <a:rPr lang="en-US" dirty="0"/>
                  <a:t> </a:t>
                </a:r>
                <a:r>
                  <a:rPr lang="en-US" dirty="0" err="1"/>
                  <a:t>có</a:t>
                </a:r>
                <a:r>
                  <a:rPr lang="en-US" dirty="0"/>
                  <a:t> 1 </a:t>
                </a:r>
                <a:r>
                  <a:rPr lang="en-US" dirty="0" err="1"/>
                  <a:t>chuỗi</a:t>
                </a:r>
                <a:r>
                  <a:rPr lang="en-US" dirty="0"/>
                  <a:t>, </a:t>
                </a:r>
                <a:r>
                  <a:rPr lang="en-US" dirty="0" err="1"/>
                  <a:t>nhưng</a:t>
                </a:r>
                <a:r>
                  <a:rPr lang="en-US" dirty="0"/>
                  <a:t> ta </a:t>
                </a:r>
                <a:r>
                  <a:rPr lang="en-US" dirty="0" err="1"/>
                  <a:t>có</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𝑛</m:t>
                        </m:r>
                      </m:sup>
                    </m:sSup>
                  </m:oMath>
                </a14:m>
                <a:r>
                  <a:rPr lang="en-US" dirty="0"/>
                  <a:t> </a:t>
                </a:r>
                <a:r>
                  <a:rPr lang="en-US" dirty="0" err="1"/>
                  <a:t>chuỗi</a:t>
                </a:r>
                <a:r>
                  <a:rPr lang="en-US" dirty="0"/>
                  <a:t> </a:t>
                </a:r>
                <a:r>
                  <a:rPr lang="en-US" dirty="0" err="1"/>
                  <a:t>được</a:t>
                </a:r>
                <a:r>
                  <a:rPr lang="en-US" dirty="0"/>
                  <a:t> </a:t>
                </a:r>
                <a:r>
                  <a:rPr lang="en-US" dirty="0" err="1"/>
                  <a:t>đề</a:t>
                </a:r>
                <a:r>
                  <a:rPr lang="en-US" dirty="0"/>
                  <a:t> </a:t>
                </a:r>
                <a:r>
                  <a:rPr lang="en-US" dirty="0" err="1"/>
                  <a:t>nghị</a:t>
                </a:r>
                <a:endParaRPr lang="en-US" dirty="0"/>
              </a:p>
              <a:p>
                <a:endParaRPr lang="en-US" dirty="0"/>
              </a:p>
              <a:p>
                <a:r>
                  <a:rPr lang="en-US" dirty="0" err="1"/>
                  <a:t>Những</a:t>
                </a:r>
                <a:r>
                  <a:rPr lang="en-US" dirty="0"/>
                  <a:t> </a:t>
                </a:r>
                <a:r>
                  <a:rPr lang="en-US" dirty="0" err="1"/>
                  <a:t>thuật</a:t>
                </a:r>
                <a:r>
                  <a:rPr lang="en-US" dirty="0"/>
                  <a:t> </a:t>
                </a:r>
                <a:r>
                  <a:rPr lang="en-US" dirty="0" err="1"/>
                  <a:t>toán</a:t>
                </a:r>
                <a:r>
                  <a:rPr lang="en-US" dirty="0"/>
                  <a:t> </a:t>
                </a:r>
                <a:r>
                  <a:rPr lang="en-US" dirty="0" err="1"/>
                  <a:t>thường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chọn</a:t>
                </a:r>
                <a:r>
                  <a:rPr lang="en-US" dirty="0"/>
                  <a:t> </a:t>
                </a:r>
                <a:r>
                  <a:rPr lang="en-US" dirty="0" err="1"/>
                  <a:t>ra</a:t>
                </a:r>
                <a:r>
                  <a:rPr lang="en-US" dirty="0"/>
                  <a:t> </a:t>
                </a:r>
                <a:r>
                  <a:rPr lang="en-US" dirty="0" err="1"/>
                  <a:t>chuỗi</a:t>
                </a:r>
                <a:r>
                  <a:rPr lang="en-US" dirty="0"/>
                  <a:t> </a:t>
                </a:r>
                <a:r>
                  <a:rPr lang="en-US" dirty="0" err="1"/>
                  <a:t>dự</a:t>
                </a:r>
                <a:r>
                  <a:rPr lang="en-US" dirty="0"/>
                  <a:t> </a:t>
                </a:r>
                <a:r>
                  <a:rPr lang="en-US" dirty="0" err="1"/>
                  <a:t>đoán</a:t>
                </a:r>
                <a:r>
                  <a:rPr lang="en-US" dirty="0"/>
                  <a:t>:</a:t>
                </a:r>
              </a:p>
              <a:p>
                <a:pPr lvl="1"/>
                <a:r>
                  <a:rPr lang="en-US" dirty="0"/>
                  <a:t>Greedy search</a:t>
                </a:r>
              </a:p>
              <a:p>
                <a:pPr lvl="1"/>
                <a:r>
                  <a:rPr lang="en-US" dirty="0"/>
                  <a:t>Beam search </a:t>
                </a:r>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1026" name="Picture 2" descr="https://lena-voita.github.io/resources/lectures/seq2seq/general/inference_formula-mi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716"/>
          <a:stretch/>
        </p:blipFill>
        <p:spPr bwMode="auto">
          <a:xfrm>
            <a:off x="3034702" y="1134087"/>
            <a:ext cx="3201816" cy="53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078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Greedy search</a:t>
            </a:r>
          </a:p>
        </p:txBody>
      </p:sp>
      <p:sp>
        <p:nvSpPr>
          <p:cNvPr id="3" name="Content Placeholder 2"/>
          <p:cNvSpPr>
            <a:spLocks noGrp="1"/>
          </p:cNvSpPr>
          <p:nvPr>
            <p:ph type="body" idx="1"/>
          </p:nvPr>
        </p:nvSpPr>
        <p:spPr/>
        <p:txBody>
          <a:bodyPr/>
          <a:lstStyle/>
          <a:p>
            <a:r>
              <a:rPr lang="en-US" dirty="0" err="1"/>
              <a:t>Chọn</a:t>
            </a:r>
            <a:r>
              <a:rPr lang="en-US" dirty="0"/>
              <a:t> </a:t>
            </a:r>
            <a:r>
              <a:rPr lang="en-US" dirty="0" err="1"/>
              <a:t>phần</a:t>
            </a:r>
            <a:r>
              <a:rPr lang="en-US" dirty="0"/>
              <a:t> </a:t>
            </a:r>
            <a:r>
              <a:rPr lang="en-US" dirty="0" err="1"/>
              <a:t>tử</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lớn</a:t>
            </a:r>
            <a:r>
              <a:rPr lang="en-US" dirty="0"/>
              <a:t> </a:t>
            </a:r>
            <a:r>
              <a:rPr lang="en-US" dirty="0" err="1"/>
              <a:t>nhất</a:t>
            </a:r>
            <a:r>
              <a:rPr lang="en-US" dirty="0"/>
              <a:t> ở </a:t>
            </a:r>
            <a:r>
              <a:rPr lang="en-US" dirty="0" err="1"/>
              <a:t>mỗi</a:t>
            </a:r>
            <a:r>
              <a:rPr lang="en-US" dirty="0"/>
              <a:t> </a:t>
            </a:r>
            <a:r>
              <a:rPr lang="en-US" dirty="0" err="1"/>
              <a:t>thời</a:t>
            </a:r>
            <a:r>
              <a:rPr lang="en-US" dirty="0"/>
              <a:t> </a:t>
            </a:r>
            <a:r>
              <a:rPr lang="en-US" dirty="0" err="1"/>
              <a:t>điểm</a:t>
            </a:r>
            <a:endParaRPr lang="en-US" dirty="0"/>
          </a:p>
        </p:txBody>
      </p:sp>
      <p:pic>
        <p:nvPicPr>
          <p:cNvPr id="4" name="Picture 3"/>
          <p:cNvPicPr>
            <a:picLocks noChangeAspect="1"/>
          </p:cNvPicPr>
          <p:nvPr/>
        </p:nvPicPr>
        <p:blipFill>
          <a:blip r:embed="rId2"/>
          <a:stretch>
            <a:fillRect/>
          </a:stretch>
        </p:blipFill>
        <p:spPr>
          <a:xfrm>
            <a:off x="2607141" y="1673157"/>
            <a:ext cx="3928109" cy="2447275"/>
          </a:xfrm>
          <a:prstGeom prst="rect">
            <a:avLst/>
          </a:prstGeom>
        </p:spPr>
      </p:pic>
    </p:spTree>
    <p:extLst>
      <p:ext uri="{BB962C8B-B14F-4D97-AF65-F5344CB8AC3E}">
        <p14:creationId xmlns:p14="http://schemas.microsoft.com/office/powerpoint/2010/main" val="2999883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Beam search</a:t>
            </a:r>
          </a:p>
        </p:txBody>
      </p:sp>
      <p:sp>
        <p:nvSpPr>
          <p:cNvPr id="3" name="Content Placeholder 2"/>
          <p:cNvSpPr>
            <a:spLocks noGrp="1"/>
          </p:cNvSpPr>
          <p:nvPr>
            <p:ph type="body" idx="1"/>
          </p:nvPr>
        </p:nvSpPr>
        <p:spPr/>
        <p:txBody>
          <a:bodyPr>
            <a:normAutofit/>
          </a:bodyPr>
          <a:lstStyle/>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chọn</a:t>
            </a:r>
            <a:r>
              <a:rPr lang="en-US" dirty="0"/>
              <a:t> N </a:t>
            </a:r>
            <a:r>
              <a:rPr lang="en-US" dirty="0" err="1"/>
              <a:t>phần</a:t>
            </a:r>
            <a:r>
              <a:rPr lang="en-US" dirty="0"/>
              <a:t> </a:t>
            </a:r>
            <a:r>
              <a:rPr lang="en-US" dirty="0" err="1"/>
              <a:t>tử</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cao</a:t>
            </a:r>
            <a:r>
              <a:rPr lang="en-US" dirty="0"/>
              <a:t> </a:t>
            </a:r>
            <a:r>
              <a:rPr lang="en-US" dirty="0" err="1"/>
              <a:t>nhất</a:t>
            </a:r>
            <a:endParaRPr lang="en-US" dirty="0"/>
          </a:p>
          <a:p>
            <a:endParaRPr lang="en-US" dirty="0"/>
          </a:p>
        </p:txBody>
      </p:sp>
      <p:pic>
        <p:nvPicPr>
          <p:cNvPr id="5" name="beam_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52890" y="1935319"/>
            <a:ext cx="6024318" cy="2745858"/>
          </a:xfrm>
          <a:prstGeom prst="rect">
            <a:avLst/>
          </a:prstGeom>
        </p:spPr>
      </p:pic>
    </p:spTree>
    <p:extLst>
      <p:ext uri="{BB962C8B-B14F-4D97-AF65-F5344CB8AC3E}">
        <p14:creationId xmlns:p14="http://schemas.microsoft.com/office/powerpoint/2010/main" val="9582775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3: </a:t>
            </a:r>
            <a:r>
              <a:rPr lang="en-US" dirty="0" err="1"/>
              <a:t>Mô</a:t>
            </a:r>
            <a:r>
              <a:rPr lang="en-US" dirty="0"/>
              <a:t> </a:t>
            </a:r>
            <a:r>
              <a:rPr lang="en-US" dirty="0" err="1"/>
              <a:t>hình</a:t>
            </a:r>
            <a:r>
              <a:rPr lang="en-US" dirty="0"/>
              <a:t> seq2seq </a:t>
            </a:r>
            <a:r>
              <a:rPr lang="en-US" dirty="0" err="1"/>
              <a:t>và</a:t>
            </a:r>
            <a:r>
              <a:rPr lang="en-US" dirty="0"/>
              <a:t> attention</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963224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5AB6-7E20-D45F-753E-401E81EBB875}"/>
              </a:ext>
            </a:extLst>
          </p:cNvPr>
          <p:cNvSpPr>
            <a:spLocks noGrp="1"/>
          </p:cNvSpPr>
          <p:nvPr>
            <p:ph type="title"/>
          </p:nvPr>
        </p:nvSpPr>
        <p:spPr/>
        <p:txBody>
          <a:bodyPr>
            <a:normAutofit fontScale="90000"/>
          </a:bodyPr>
          <a:lstStyle/>
          <a:p>
            <a:r>
              <a:rPr lang="en-US" dirty="0" err="1"/>
              <a:t>Hạn</a:t>
            </a:r>
            <a:r>
              <a:rPr lang="en-US" dirty="0"/>
              <a:t> </a:t>
            </a:r>
            <a:r>
              <a:rPr lang="en-US" dirty="0" err="1"/>
              <a:t>chế</a:t>
            </a:r>
            <a:r>
              <a:rPr lang="en-US" dirty="0"/>
              <a:t> </a:t>
            </a:r>
            <a:r>
              <a:rPr lang="en-US" dirty="0" err="1"/>
              <a:t>của</a:t>
            </a:r>
            <a:r>
              <a:rPr lang="en-US" dirty="0"/>
              <a:t> </a:t>
            </a:r>
            <a:r>
              <a:rPr lang="en-US" dirty="0" err="1"/>
              <a:t>mô</a:t>
            </a:r>
            <a:r>
              <a:rPr lang="en-US" dirty="0"/>
              <a:t> </a:t>
            </a:r>
            <a:r>
              <a:rPr lang="en-US" dirty="0" err="1"/>
              <a:t>hình</a:t>
            </a:r>
            <a:r>
              <a:rPr lang="en-US" dirty="0"/>
              <a:t> seg2seg</a:t>
            </a:r>
          </a:p>
        </p:txBody>
      </p:sp>
      <p:sp>
        <p:nvSpPr>
          <p:cNvPr id="3" name="Text Placeholder 2">
            <a:extLst>
              <a:ext uri="{FF2B5EF4-FFF2-40B4-BE49-F238E27FC236}">
                <a16:creationId xmlns:a16="http://schemas.microsoft.com/office/drawing/2014/main" id="{28FA8D79-1ACD-1103-785E-7FBADABCA515}"/>
              </a:ext>
            </a:extLst>
          </p:cNvPr>
          <p:cNvSpPr>
            <a:spLocks noGrp="1"/>
          </p:cNvSpPr>
          <p:nvPr>
            <p:ph type="body" idx="1"/>
          </p:nvPr>
        </p:nvSpPr>
        <p:spPr>
          <a:xfrm>
            <a:off x="310896" y="676656"/>
            <a:ext cx="8520600" cy="1380744"/>
          </a:xfrm>
        </p:spPr>
        <p:txBody>
          <a:bodyPr/>
          <a:lstStyle/>
          <a:p>
            <a:r>
              <a:rPr lang="en-US" dirty="0" err="1"/>
              <a:t>Khó</a:t>
            </a:r>
            <a:r>
              <a:rPr lang="en-US" dirty="0"/>
              <a:t> </a:t>
            </a:r>
            <a:r>
              <a:rPr lang="en-US" dirty="0" err="1"/>
              <a:t>để</a:t>
            </a:r>
            <a:r>
              <a:rPr lang="en-US" dirty="0"/>
              <a:t> encoder </a:t>
            </a:r>
            <a:r>
              <a:rPr lang="en-US" dirty="0" err="1"/>
              <a:t>nén</a:t>
            </a:r>
            <a:r>
              <a:rPr lang="en-US" dirty="0"/>
              <a:t> </a:t>
            </a:r>
            <a:r>
              <a:rPr lang="en-US" dirty="0" err="1"/>
              <a:t>toàn</a:t>
            </a:r>
            <a:r>
              <a:rPr lang="en-US" dirty="0"/>
              <a:t> </a:t>
            </a:r>
            <a:r>
              <a:rPr lang="en-US" dirty="0" err="1"/>
              <a:t>bộ</a:t>
            </a:r>
            <a:r>
              <a:rPr lang="en-US" dirty="0"/>
              <a:t> </a:t>
            </a:r>
            <a:r>
              <a:rPr lang="en-US" dirty="0" err="1"/>
              <a:t>thông</a:t>
            </a:r>
            <a:r>
              <a:rPr lang="en-US" dirty="0"/>
              <a:t> tin </a:t>
            </a:r>
            <a:r>
              <a:rPr lang="en-US" dirty="0" err="1"/>
              <a:t>vào</a:t>
            </a:r>
            <a:r>
              <a:rPr lang="en-US" dirty="0"/>
              <a:t> vector </a:t>
            </a:r>
            <a:r>
              <a:rPr lang="en-US" dirty="0" err="1"/>
              <a:t>trạng</a:t>
            </a:r>
            <a:r>
              <a:rPr lang="en-US" dirty="0"/>
              <a:t> </a:t>
            </a:r>
            <a:r>
              <a:rPr lang="en-US" dirty="0" err="1"/>
              <a:t>thái</a:t>
            </a:r>
            <a:endParaRPr lang="en-US" dirty="0"/>
          </a:p>
          <a:p>
            <a:r>
              <a:rPr lang="en-US" dirty="0"/>
              <a:t>Decoder </a:t>
            </a:r>
            <a:r>
              <a:rPr lang="en-US" dirty="0" err="1"/>
              <a:t>chỉ</a:t>
            </a:r>
            <a:r>
              <a:rPr lang="en-US" dirty="0"/>
              <a:t> </a:t>
            </a:r>
            <a:r>
              <a:rPr lang="en-US" dirty="0" err="1"/>
              <a:t>nhìn</a:t>
            </a:r>
            <a:r>
              <a:rPr lang="en-US" dirty="0"/>
              <a:t> </a:t>
            </a:r>
            <a:r>
              <a:rPr lang="en-US" dirty="0" err="1"/>
              <a:t>thấy</a:t>
            </a:r>
            <a:r>
              <a:rPr lang="en-US" dirty="0"/>
              <a:t> </a:t>
            </a:r>
            <a:r>
              <a:rPr lang="en-US" dirty="0" err="1"/>
              <a:t>một</a:t>
            </a:r>
            <a:r>
              <a:rPr lang="en-US" dirty="0"/>
              <a:t> vector </a:t>
            </a:r>
            <a:r>
              <a:rPr lang="en-US" dirty="0" err="1"/>
              <a:t>trạng</a:t>
            </a:r>
            <a:r>
              <a:rPr lang="en-US" dirty="0"/>
              <a:t> </a:t>
            </a:r>
            <a:r>
              <a:rPr lang="en-US" dirty="0" err="1"/>
              <a:t>thái</a:t>
            </a:r>
            <a:r>
              <a:rPr lang="en-US" dirty="0"/>
              <a:t> </a:t>
            </a:r>
            <a:r>
              <a:rPr lang="en-US" dirty="0" err="1"/>
              <a:t>từ</a:t>
            </a:r>
            <a:r>
              <a:rPr lang="en-US" dirty="0"/>
              <a:t> </a:t>
            </a:r>
            <a:r>
              <a:rPr lang="en-US" dirty="0" err="1"/>
              <a:t>choỗi</a:t>
            </a:r>
            <a:r>
              <a:rPr lang="en-US" dirty="0"/>
              <a:t> </a:t>
            </a:r>
            <a:r>
              <a:rPr lang="en-US" dirty="0" err="1"/>
              <a:t>đầu</a:t>
            </a:r>
            <a:r>
              <a:rPr lang="en-US" dirty="0"/>
              <a:t> </a:t>
            </a:r>
            <a:r>
              <a:rPr lang="en-US" dirty="0" err="1"/>
              <a:t>vào</a:t>
            </a:r>
            <a:r>
              <a:rPr lang="en-US" dirty="0"/>
              <a:t>, </a:t>
            </a:r>
            <a:r>
              <a:rPr lang="en-US" dirty="0" err="1"/>
              <a:t>nhưng</a:t>
            </a:r>
            <a:r>
              <a:rPr lang="en-US" dirty="0"/>
              <a:t> </a:t>
            </a:r>
            <a:r>
              <a:rPr lang="en-US" dirty="0" err="1"/>
              <a:t>lại</a:t>
            </a:r>
            <a:r>
              <a:rPr lang="en-US" dirty="0"/>
              <a:t> </a:t>
            </a:r>
            <a:r>
              <a:rPr lang="en-US" dirty="0" err="1"/>
              <a:t>cần</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phần</a:t>
            </a:r>
            <a:r>
              <a:rPr lang="en-US" dirty="0"/>
              <a:t> </a:t>
            </a:r>
            <a:r>
              <a:rPr lang="en-US" dirty="0" err="1"/>
              <a:t>tử</a:t>
            </a:r>
            <a:r>
              <a:rPr lang="en-US" dirty="0"/>
              <a:t> </a:t>
            </a:r>
            <a:r>
              <a:rPr lang="en-US" dirty="0" err="1"/>
              <a:t>khác</a:t>
            </a:r>
            <a:r>
              <a:rPr lang="en-US" dirty="0"/>
              <a:t> ở </a:t>
            </a:r>
            <a:r>
              <a:rPr lang="en-US" dirty="0" err="1"/>
              <a:t>mỗi</a:t>
            </a:r>
            <a:r>
              <a:rPr lang="en-US" dirty="0"/>
              <a:t> </a:t>
            </a:r>
            <a:r>
              <a:rPr lang="en-US" dirty="0" err="1"/>
              <a:t>bước</a:t>
            </a:r>
            <a:r>
              <a:rPr lang="en-US" dirty="0"/>
              <a:t>.</a:t>
            </a:r>
          </a:p>
        </p:txBody>
      </p:sp>
      <p:sp>
        <p:nvSpPr>
          <p:cNvPr id="4" name="Slide Number Placeholder 3">
            <a:extLst>
              <a:ext uri="{FF2B5EF4-FFF2-40B4-BE49-F238E27FC236}">
                <a16:creationId xmlns:a16="http://schemas.microsoft.com/office/drawing/2014/main" id="{0051802E-7311-0944-181E-BB0486D06A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descr="Diagram&#10;&#10;Description automatically generated">
            <a:extLst>
              <a:ext uri="{FF2B5EF4-FFF2-40B4-BE49-F238E27FC236}">
                <a16:creationId xmlns:a16="http://schemas.microsoft.com/office/drawing/2014/main" id="{40D9EF51-024E-CA6B-78ED-09CA942650D9}"/>
              </a:ext>
            </a:extLst>
          </p:cNvPr>
          <p:cNvPicPr>
            <a:picLocks noChangeAspect="1"/>
          </p:cNvPicPr>
          <p:nvPr/>
        </p:nvPicPr>
        <p:blipFill>
          <a:blip r:embed="rId2"/>
          <a:stretch>
            <a:fillRect/>
          </a:stretch>
        </p:blipFill>
        <p:spPr>
          <a:xfrm>
            <a:off x="1429790" y="2057400"/>
            <a:ext cx="6282811" cy="2541863"/>
          </a:xfrm>
          <a:prstGeom prst="rect">
            <a:avLst/>
          </a:prstGeom>
        </p:spPr>
      </p:pic>
    </p:spTree>
    <p:extLst>
      <p:ext uri="{BB962C8B-B14F-4D97-AF65-F5344CB8AC3E}">
        <p14:creationId xmlns:p14="http://schemas.microsoft.com/office/powerpoint/2010/main" val="659865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A330-7079-3E12-FA3D-E19783688A53}"/>
              </a:ext>
            </a:extLst>
          </p:cNvPr>
          <p:cNvSpPr>
            <a:spLocks noGrp="1"/>
          </p:cNvSpPr>
          <p:nvPr>
            <p:ph type="title"/>
          </p:nvPr>
        </p:nvSpPr>
        <p:spPr/>
        <p:txBody>
          <a:bodyPr>
            <a:normAutofit fontScale="90000"/>
          </a:bodyPr>
          <a:lstStyle/>
          <a:p>
            <a:r>
              <a:rPr lang="en-US" dirty="0" err="1"/>
              <a:t>Định</a:t>
            </a:r>
            <a:r>
              <a:rPr lang="en-US" dirty="0"/>
              <a:t> </a:t>
            </a:r>
            <a:r>
              <a:rPr lang="en-US" dirty="0" err="1"/>
              <a:t>nghĩa</a:t>
            </a:r>
            <a:r>
              <a:rPr lang="en-US" dirty="0"/>
              <a:t> attention</a:t>
            </a:r>
          </a:p>
        </p:txBody>
      </p:sp>
      <p:sp>
        <p:nvSpPr>
          <p:cNvPr id="3" name="Text Placeholder 2">
            <a:extLst>
              <a:ext uri="{FF2B5EF4-FFF2-40B4-BE49-F238E27FC236}">
                <a16:creationId xmlns:a16="http://schemas.microsoft.com/office/drawing/2014/main" id="{1A139D16-0043-5BF8-B0D3-520E816B0433}"/>
              </a:ext>
            </a:extLst>
          </p:cNvPr>
          <p:cNvSpPr>
            <a:spLocks noGrp="1"/>
          </p:cNvSpPr>
          <p:nvPr>
            <p:ph type="body" idx="1"/>
          </p:nvPr>
        </p:nvSpPr>
        <p:spPr/>
        <p:txBody>
          <a:bodyPr/>
          <a:lstStyle/>
          <a:p>
            <a:r>
              <a:rPr lang="en-US" dirty="0" err="1"/>
              <a:t>Tại</a:t>
            </a:r>
            <a:r>
              <a:rPr lang="en-US" dirty="0"/>
              <a:t> </a:t>
            </a:r>
            <a:r>
              <a:rPr lang="en-US" dirty="0" err="1"/>
              <a:t>mỗi</a:t>
            </a:r>
            <a:r>
              <a:rPr lang="en-US" dirty="0"/>
              <a:t> </a:t>
            </a:r>
            <a:r>
              <a:rPr lang="en-US" dirty="0" err="1"/>
              <a:t>bước</a:t>
            </a:r>
            <a:r>
              <a:rPr lang="en-US" dirty="0"/>
              <a:t> </a:t>
            </a:r>
            <a:r>
              <a:rPr lang="en-US" dirty="0" err="1"/>
              <a:t>của</a:t>
            </a:r>
            <a:r>
              <a:rPr lang="en-US" dirty="0"/>
              <a:t> decoder, </a:t>
            </a:r>
            <a:r>
              <a:rPr lang="en-US" dirty="0" err="1"/>
              <a:t>cơ</a:t>
            </a:r>
            <a:r>
              <a:rPr lang="en-US" dirty="0"/>
              <a:t> </a:t>
            </a:r>
            <a:r>
              <a:rPr lang="en-US" dirty="0" err="1"/>
              <a:t>chế</a:t>
            </a:r>
            <a:r>
              <a:rPr lang="en-US" dirty="0"/>
              <a:t> attention </a:t>
            </a:r>
            <a:r>
              <a:rPr lang="en-US" dirty="0" err="1"/>
              <a:t>giúp</a:t>
            </a:r>
            <a:r>
              <a:rPr lang="en-US" dirty="0"/>
              <a:t> </a:t>
            </a:r>
            <a:r>
              <a:rPr lang="en-US" dirty="0" err="1"/>
              <a:t>nhìn</a:t>
            </a:r>
            <a:r>
              <a:rPr lang="en-US" dirty="0"/>
              <a:t> </a:t>
            </a:r>
            <a:r>
              <a:rPr lang="en-US" dirty="0" err="1"/>
              <a:t>vào</a:t>
            </a:r>
            <a:r>
              <a:rPr lang="en-US" dirty="0"/>
              <a:t> </a:t>
            </a:r>
            <a:r>
              <a:rPr lang="en-US" dirty="0" err="1"/>
              <a:t>choỗi</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xác</a:t>
            </a:r>
            <a:r>
              <a:rPr lang="en-US" dirty="0"/>
              <a:t> </a:t>
            </a:r>
            <a:r>
              <a:rPr lang="en-US" dirty="0" err="1"/>
              <a:t>định</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phần</a:t>
            </a:r>
            <a:r>
              <a:rPr lang="en-US" dirty="0"/>
              <a:t> </a:t>
            </a:r>
            <a:r>
              <a:rPr lang="en-US" dirty="0" err="1"/>
              <a:t>tử</a:t>
            </a:r>
            <a:r>
              <a:rPr lang="en-US" dirty="0"/>
              <a:t> ở </a:t>
            </a:r>
            <a:r>
              <a:rPr lang="en-US" dirty="0" err="1"/>
              <a:t>bước</a:t>
            </a:r>
            <a:r>
              <a:rPr lang="en-US" dirty="0"/>
              <a:t> </a:t>
            </a:r>
            <a:r>
              <a:rPr lang="en-US" dirty="0" err="1"/>
              <a:t>đó</a:t>
            </a:r>
            <a:r>
              <a:rPr lang="en-US" dirty="0"/>
              <a:t>. </a:t>
            </a:r>
            <a:r>
              <a:rPr lang="en-US" dirty="0" err="1"/>
              <a:t>Từ</a:t>
            </a:r>
            <a:r>
              <a:rPr lang="en-US" dirty="0"/>
              <a:t> </a:t>
            </a:r>
            <a:r>
              <a:rPr lang="en-US" dirty="0" err="1"/>
              <a:t>đó</a:t>
            </a:r>
            <a:r>
              <a:rPr lang="en-US" dirty="0"/>
              <a:t> encoder </a:t>
            </a:r>
            <a:r>
              <a:rPr lang="en-US" dirty="0" err="1"/>
              <a:t>không</a:t>
            </a:r>
            <a:r>
              <a:rPr lang="en-US" dirty="0"/>
              <a:t> </a:t>
            </a:r>
            <a:r>
              <a:rPr lang="en-US" dirty="0" err="1"/>
              <a:t>phải</a:t>
            </a:r>
            <a:r>
              <a:rPr lang="en-US" dirty="0"/>
              <a:t> </a:t>
            </a:r>
            <a:r>
              <a:rPr lang="en-US" dirty="0" err="1"/>
              <a:t>nén</a:t>
            </a:r>
            <a:r>
              <a:rPr lang="en-US" dirty="0"/>
              <a:t> </a:t>
            </a:r>
            <a:r>
              <a:rPr lang="en-US" dirty="0" err="1"/>
              <a:t>toàn</a:t>
            </a:r>
            <a:r>
              <a:rPr lang="en-US" dirty="0"/>
              <a:t> </a:t>
            </a:r>
            <a:r>
              <a:rPr lang="en-US" dirty="0" err="1"/>
              <a:t>bộ</a:t>
            </a:r>
            <a:r>
              <a:rPr lang="en-US" dirty="0"/>
              <a:t> </a:t>
            </a:r>
            <a:r>
              <a:rPr lang="en-US" dirty="0" err="1"/>
              <a:t>thông</a:t>
            </a:r>
            <a:r>
              <a:rPr lang="en-US" dirty="0"/>
              <a:t> tin </a:t>
            </a:r>
            <a:r>
              <a:rPr lang="en-US" dirty="0" err="1"/>
              <a:t>vào</a:t>
            </a:r>
            <a:r>
              <a:rPr lang="en-US" dirty="0"/>
              <a:t> vector </a:t>
            </a:r>
            <a:r>
              <a:rPr lang="en-US" dirty="0" err="1"/>
              <a:t>trạng</a:t>
            </a:r>
            <a:r>
              <a:rPr lang="en-US" dirty="0"/>
              <a:t> </a:t>
            </a:r>
            <a:r>
              <a:rPr lang="en-US" dirty="0" err="1"/>
              <a:t>thái</a:t>
            </a:r>
            <a:r>
              <a:rPr lang="en-US" dirty="0"/>
              <a:t>.</a:t>
            </a:r>
          </a:p>
        </p:txBody>
      </p:sp>
      <p:sp>
        <p:nvSpPr>
          <p:cNvPr id="4" name="Slide Number Placeholder 3">
            <a:extLst>
              <a:ext uri="{FF2B5EF4-FFF2-40B4-BE49-F238E27FC236}">
                <a16:creationId xmlns:a16="http://schemas.microsoft.com/office/drawing/2014/main" id="{701E2C86-6E06-C854-97E5-7F96F2BD2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2" descr="https://lena-voita.github.io/resources/lectures/seq2seq/attention/general_scheme-min.png">
            <a:extLst>
              <a:ext uri="{FF2B5EF4-FFF2-40B4-BE49-F238E27FC236}">
                <a16:creationId xmlns:a16="http://schemas.microsoft.com/office/drawing/2014/main" id="{EA198C9D-D56C-6966-7D50-231E1A9C5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087" y="1803268"/>
            <a:ext cx="5292725" cy="311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54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cơ</a:t>
            </a:r>
            <a:r>
              <a:rPr lang="en-US" dirty="0"/>
              <a:t> </a:t>
            </a:r>
            <a:r>
              <a:rPr lang="en-US" dirty="0" err="1"/>
              <a:t>bản</a:t>
            </a:r>
            <a:endParaRPr lang="en-US" dirty="0"/>
          </a:p>
        </p:txBody>
      </p:sp>
      <p:sp>
        <p:nvSpPr>
          <p:cNvPr id="3" name="Text Placeholder 2"/>
          <p:cNvSpPr>
            <a:spLocks noGrp="1"/>
          </p:cNvSpPr>
          <p:nvPr>
            <p:ph type="body" idx="1"/>
          </p:nvPr>
        </p:nvSpPr>
        <p:spPr>
          <a:xfrm>
            <a:off x="310896" y="676656"/>
            <a:ext cx="8520600" cy="1031877"/>
          </a:xfrm>
        </p:spPr>
        <p:txBody>
          <a:bodyPr/>
          <a:lstStyle/>
          <a:p>
            <a:r>
              <a:rPr lang="en-US" dirty="0"/>
              <a:t>Encoder </a:t>
            </a:r>
            <a:r>
              <a:rPr lang="en-US" dirty="0" err="1"/>
              <a:t>và</a:t>
            </a:r>
            <a:r>
              <a:rPr lang="en-US" dirty="0"/>
              <a:t> decoder </a:t>
            </a:r>
            <a:r>
              <a:rPr lang="en-US" dirty="0" err="1"/>
              <a:t>là</a:t>
            </a:r>
            <a:r>
              <a:rPr lang="en-US" dirty="0"/>
              <a:t> RNN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descr="https://lena-voita.github.io/resources/lectures/seq2seq/general/enc_dec_simple_rnn-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08" y="1467113"/>
            <a:ext cx="8664575" cy="299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391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Cơ</a:t>
            </a:r>
            <a:r>
              <a:rPr lang="en-US" dirty="0"/>
              <a:t> </a:t>
            </a:r>
            <a:r>
              <a:rPr lang="en-US" dirty="0" err="1"/>
              <a:t>chế</a:t>
            </a:r>
            <a:r>
              <a:rPr lang="en-US" dirty="0"/>
              <a:t> attention</a:t>
            </a:r>
          </a:p>
        </p:txBody>
      </p:sp>
      <p:sp>
        <p:nvSpPr>
          <p:cNvPr id="3" name="Text Placeholder 2"/>
          <p:cNvSpPr>
            <a:spLocks noGrp="1"/>
          </p:cNvSpPr>
          <p:nvPr>
            <p:ph type="body" idx="1"/>
          </p:nvPr>
        </p:nvSpPr>
        <p:spPr>
          <a:xfrm>
            <a:off x="310896" y="676656"/>
            <a:ext cx="8520600" cy="1088644"/>
          </a:xfrm>
        </p:spPr>
        <p:txBody>
          <a:bodyPr>
            <a:normAutofit lnSpcReduction="10000"/>
          </a:bodyPr>
          <a:lstStyle/>
          <a:p>
            <a:r>
              <a:rPr lang="en-US" dirty="0"/>
              <a:t>Attention </a:t>
            </a:r>
            <a:r>
              <a:rPr lang="en-US" dirty="0" err="1"/>
              <a:t>là</a:t>
            </a:r>
            <a:r>
              <a:rPr lang="en-US" dirty="0"/>
              <a:t> </a:t>
            </a:r>
            <a:r>
              <a:rPr lang="en-US" dirty="0" err="1"/>
              <a:t>một</a:t>
            </a:r>
            <a:r>
              <a:rPr lang="en-US" dirty="0"/>
              <a:t> </a:t>
            </a:r>
            <a:r>
              <a:rPr lang="en-US" dirty="0" err="1"/>
              <a:t>phần</a:t>
            </a:r>
            <a:r>
              <a:rPr lang="en-US" dirty="0"/>
              <a:t> </a:t>
            </a:r>
            <a:r>
              <a:rPr lang="en-US" dirty="0" err="1"/>
              <a:t>của</a:t>
            </a:r>
            <a:r>
              <a:rPr lang="en-US" dirty="0"/>
              <a:t> </a:t>
            </a:r>
            <a:r>
              <a:rPr lang="en-US" dirty="0" err="1"/>
              <a:t>mô</a:t>
            </a:r>
            <a:r>
              <a:rPr lang="en-US" dirty="0"/>
              <a:t> </a:t>
            </a:r>
            <a:r>
              <a:rPr lang="en-US" dirty="0" err="1"/>
              <a:t>hình</a:t>
            </a:r>
            <a:r>
              <a:rPr lang="en-US" dirty="0"/>
              <a:t> seq2seq. </a:t>
            </a:r>
            <a:r>
              <a:rPr lang="en-US" dirty="0" err="1"/>
              <a:t>Tại</a:t>
            </a:r>
            <a:r>
              <a:rPr lang="en-US" dirty="0"/>
              <a:t> </a:t>
            </a:r>
            <a:r>
              <a:rPr lang="en-US" dirty="0" err="1"/>
              <a:t>phần</a:t>
            </a:r>
            <a:r>
              <a:rPr lang="en-US" dirty="0"/>
              <a:t> decoder, </a:t>
            </a:r>
            <a:r>
              <a:rPr lang="en-US" dirty="0" err="1"/>
              <a:t>cơ</a:t>
            </a:r>
            <a:r>
              <a:rPr lang="en-US" dirty="0"/>
              <a:t> </a:t>
            </a:r>
            <a:r>
              <a:rPr lang="en-US" dirty="0" err="1"/>
              <a:t>chế</a:t>
            </a:r>
            <a:r>
              <a:rPr lang="en-US" dirty="0"/>
              <a:t> </a:t>
            </a:r>
            <a:r>
              <a:rPr lang="en-US" dirty="0" err="1"/>
              <a:t>này</a:t>
            </a:r>
            <a:r>
              <a:rPr lang="en-US" dirty="0"/>
              <a:t> </a:t>
            </a:r>
            <a:r>
              <a:rPr lang="en-US" dirty="0" err="1"/>
              <a:t>quyết</a:t>
            </a:r>
            <a:r>
              <a:rPr lang="en-US" dirty="0"/>
              <a:t> </a:t>
            </a:r>
            <a:r>
              <a:rPr lang="en-US" dirty="0" err="1"/>
              <a:t>định</a:t>
            </a:r>
            <a:r>
              <a:rPr lang="en-US" dirty="0"/>
              <a:t> </a:t>
            </a:r>
            <a:r>
              <a:rPr lang="en-US" dirty="0" err="1"/>
              <a:t>phần</a:t>
            </a:r>
            <a:r>
              <a:rPr lang="en-US" dirty="0"/>
              <a:t> </a:t>
            </a:r>
            <a:r>
              <a:rPr lang="en-US" dirty="0" err="1"/>
              <a:t>nào</a:t>
            </a:r>
            <a:r>
              <a:rPr lang="en-US" dirty="0"/>
              <a:t> </a:t>
            </a:r>
            <a:r>
              <a:rPr lang="en-US" dirty="0" err="1"/>
              <a:t>của</a:t>
            </a:r>
            <a:r>
              <a:rPr lang="en-US" dirty="0"/>
              <a:t> </a:t>
            </a:r>
            <a:r>
              <a:rPr lang="en-US" dirty="0" err="1"/>
              <a:t>chuỗi</a:t>
            </a:r>
            <a:r>
              <a:rPr lang="en-US" dirty="0"/>
              <a:t> </a:t>
            </a:r>
            <a:r>
              <a:rPr lang="en-US" dirty="0" err="1"/>
              <a:t>đầu</a:t>
            </a:r>
            <a:r>
              <a:rPr lang="en-US" dirty="0"/>
              <a:t> </a:t>
            </a:r>
            <a:r>
              <a:rPr lang="en-US" dirty="0" err="1"/>
              <a:t>vào</a:t>
            </a:r>
            <a:r>
              <a:rPr lang="en-US" dirty="0"/>
              <a:t> </a:t>
            </a:r>
            <a:r>
              <a:rPr lang="en-US" dirty="0" err="1"/>
              <a:t>nên</a:t>
            </a:r>
            <a:r>
              <a:rPr lang="en-US" dirty="0"/>
              <a:t> </a:t>
            </a:r>
            <a:r>
              <a:rPr lang="en-US" dirty="0" err="1"/>
              <a:t>được</a:t>
            </a:r>
            <a:r>
              <a:rPr lang="en-US" dirty="0"/>
              <a:t> </a:t>
            </a:r>
            <a:r>
              <a:rPr lang="en-US" dirty="0" err="1"/>
              <a:t>chú</a:t>
            </a:r>
            <a:r>
              <a:rPr lang="en-US" dirty="0"/>
              <a:t> ý </a:t>
            </a:r>
            <a:r>
              <a:rPr lang="en-US" dirty="0" err="1"/>
              <a:t>vào</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chuỗi</a:t>
            </a:r>
            <a:r>
              <a:rPr lang="en-US" dirty="0"/>
              <a:t> </a:t>
            </a:r>
            <a:r>
              <a:rPr lang="en-US" dirty="0" err="1"/>
              <a:t>đầu</a:t>
            </a:r>
            <a:r>
              <a:rPr lang="en-US" dirty="0"/>
              <a:t> </a:t>
            </a:r>
            <a:r>
              <a:rPr lang="en-US" dirty="0" err="1"/>
              <a:t>ra.</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3074" name="Picture 2" descr="https://lena-voita.github.io/resources/lectures/seq2seq/attention/general_scheme-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833" y="1660918"/>
            <a:ext cx="5292725" cy="311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50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Tính</a:t>
            </a:r>
            <a:r>
              <a:rPr lang="en-US" dirty="0"/>
              <a:t> </a:t>
            </a:r>
            <a:r>
              <a:rPr lang="en-US" dirty="0" err="1"/>
              <a:t>toán</a:t>
            </a:r>
            <a:r>
              <a:rPr lang="en-US" dirty="0"/>
              <a:t> attention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mc:AlternateContent xmlns:mc="http://schemas.openxmlformats.org/markup-compatibility/2006" xmlns:a14="http://schemas.microsoft.com/office/drawing/2010/main">
        <mc:Choice Requires="a14">
          <p:sp>
            <p:nvSpPr>
              <p:cNvPr id="5" name="Text Placeholder 2"/>
              <p:cNvSpPr txBox="1">
                <a:spLocks noGrp="1"/>
              </p:cNvSpPr>
              <p:nvPr>
                <p:ph type="body" idx="1"/>
              </p:nvPr>
            </p:nvSpPr>
            <p:spPr>
              <a:xfrm>
                <a:off x="310896" y="676656"/>
                <a:ext cx="3750965" cy="3885719"/>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a:t>Tại decoder </a:t>
                </a:r>
                <a:r>
                  <a:rPr lang="en-US" dirty="0" err="1"/>
                  <a:t>bước</a:t>
                </a:r>
                <a:r>
                  <a:rPr lang="en-US" dirty="0"/>
                  <a:t> t, attention</a:t>
                </a:r>
              </a:p>
              <a:p>
                <a:r>
                  <a:rPr lang="en-US" dirty="0" err="1"/>
                  <a:t>Nhận</a:t>
                </a:r>
                <a:r>
                  <a:rPr lang="en-US" dirty="0"/>
                  <a:t> </a:t>
                </a:r>
                <a:r>
                  <a:rPr lang="en-US" dirty="0" err="1"/>
                  <a:t>được</a:t>
                </a:r>
                <a:r>
                  <a:rPr lang="en-US" dirty="0"/>
                  <a:t> </a:t>
                </a:r>
                <a:r>
                  <a:rPr lang="en-US" dirty="0" err="1"/>
                  <a:t>đầu</a:t>
                </a:r>
                <a:r>
                  <a:rPr lang="en-US" dirty="0"/>
                  <a:t> </a:t>
                </a:r>
                <a:r>
                  <a:rPr lang="en-US" dirty="0" err="1"/>
                  <a:t>vào</a:t>
                </a:r>
                <a:r>
                  <a:rPr lang="en-US" dirty="0"/>
                  <a:t> </a:t>
                </a:r>
                <a:r>
                  <a:rPr lang="en-US" dirty="0" err="1"/>
                  <a:t>từ</a:t>
                </a:r>
                <a:r>
                  <a:rPr lang="en-US" dirty="0"/>
                  <a:t> </a:t>
                </a:r>
                <a:r>
                  <a:rPr lang="en-US" dirty="0" err="1"/>
                  <a:t>tất</a:t>
                </a:r>
                <a:r>
                  <a:rPr lang="en-US" dirty="0"/>
                  <a:t> </a:t>
                </a:r>
                <a:r>
                  <a:rPr lang="en-US" dirty="0" err="1"/>
                  <a:t>các</a:t>
                </a:r>
                <a:r>
                  <a:rPr lang="en-US" dirty="0"/>
                  <a:t> </a:t>
                </a:r>
                <a:r>
                  <a:rPr lang="en-US" dirty="0" err="1"/>
                  <a:t>các</a:t>
                </a:r>
                <a:r>
                  <a:rPr lang="en-US" dirty="0"/>
                  <a:t> vector </a:t>
                </a:r>
                <a:r>
                  <a:rPr lang="en-US" dirty="0" err="1"/>
                  <a:t>trạng</a:t>
                </a:r>
                <a:r>
                  <a:rPr lang="en-US" dirty="0"/>
                  <a:t> </a:t>
                </a:r>
                <a:r>
                  <a:rPr lang="en-US" dirty="0" err="1"/>
                  <a:t>thái</a:t>
                </a:r>
                <a:r>
                  <a:rPr lang="en-US" dirty="0"/>
                  <a:t> </a:t>
                </a:r>
                <a:r>
                  <a:rPr lang="en-US" dirty="0" err="1"/>
                  <a:t>của</a:t>
                </a:r>
                <a:r>
                  <a:rPr lang="en-US" dirty="0"/>
                  <a:t> 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oMath>
                </a14:m>
                <a:r>
                  <a:rPr lang="en-US" dirty="0"/>
                  <a:t> </a:t>
                </a:r>
                <a:r>
                  <a:rPr lang="en-US" dirty="0" err="1"/>
                  <a:t>và</a:t>
                </a:r>
                <a:r>
                  <a:rPr lang="en-US" dirty="0"/>
                  <a:t> </a:t>
                </a:r>
                <a:r>
                  <a:rPr lang="en-US" dirty="0" err="1"/>
                  <a:t>trạng</a:t>
                </a:r>
                <a:r>
                  <a:rPr lang="en-US" dirty="0"/>
                  <a:t> </a:t>
                </a:r>
                <a:r>
                  <a:rPr lang="en-US" dirty="0" err="1"/>
                  <a:t>thái</a:t>
                </a:r>
                <a:r>
                  <a:rPr lang="en-US" dirty="0"/>
                  <a:t> </a:t>
                </a:r>
                <a:r>
                  <a:rPr lang="en-US" dirty="0" err="1"/>
                  <a:t>của</a:t>
                </a:r>
                <a:r>
                  <a:rPr lang="en-US" dirty="0"/>
                  <a:t> 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endParaRPr lang="en-US" dirty="0"/>
              </a:p>
              <a:p>
                <a:r>
                  <a:rPr lang="en-US" dirty="0" err="1"/>
                  <a:t>Tính</a:t>
                </a:r>
                <a:r>
                  <a:rPr lang="en-US" dirty="0"/>
                  <a:t> </a:t>
                </a:r>
                <a:r>
                  <a:rPr lang="en-US" dirty="0" err="1"/>
                  <a:t>toán</a:t>
                </a:r>
                <a:r>
                  <a:rPr lang="en-US" dirty="0"/>
                  <a:t> attention score(</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oMath>
                </a14:m>
                <a:r>
                  <a:rPr lang="en-US" dirty="0"/>
                  <a:t>), </a:t>
                </a:r>
                <a:r>
                  <a:rPr lang="en-US" dirty="0" err="1"/>
                  <a:t>chứa</a:t>
                </a:r>
                <a:r>
                  <a:rPr lang="en-US" dirty="0"/>
                  <a:t> </a:t>
                </a:r>
                <a:r>
                  <a:rPr lang="en-US" dirty="0" err="1"/>
                  <a:t>tầm</a:t>
                </a:r>
                <a:r>
                  <a:rPr lang="en-US" dirty="0"/>
                  <a:t> </a:t>
                </a:r>
                <a:r>
                  <a:rPr lang="en-US" dirty="0" err="1"/>
                  <a:t>quan</a:t>
                </a:r>
                <a:r>
                  <a:rPr lang="en-US" dirty="0"/>
                  <a:t> </a:t>
                </a:r>
                <a:r>
                  <a:rPr lang="en-US" dirty="0" err="1"/>
                  <a:t>trọng</a:t>
                </a:r>
                <a:r>
                  <a:rPr lang="en-US" dirty="0"/>
                  <a:t> </a:t>
                </a:r>
                <a:r>
                  <a:rPr lang="en-US" dirty="0" err="1"/>
                  <a:t>của</a:t>
                </a:r>
                <a:r>
                  <a:rPr lang="en-US" dirty="0"/>
                  <a:t> vector encoder.</a:t>
                </a:r>
              </a:p>
              <a:p>
                <a:endParaRPr lang="en-US" dirty="0"/>
              </a:p>
              <a:p>
                <a:r>
                  <a:rPr lang="en-US" dirty="0" err="1"/>
                  <a:t>Tính</a:t>
                </a:r>
                <a:r>
                  <a:rPr lang="en-US" dirty="0"/>
                  <a:t> </a:t>
                </a:r>
                <a:r>
                  <a:rPr lang="en-US" dirty="0" err="1"/>
                  <a:t>trọng</a:t>
                </a:r>
                <a:r>
                  <a:rPr lang="en-US" dirty="0"/>
                  <a:t> </a:t>
                </a:r>
                <a:r>
                  <a:rPr lang="en-US" dirty="0" err="1"/>
                  <a:t>số</a:t>
                </a:r>
                <a:r>
                  <a:rPr lang="en-US" dirty="0"/>
                  <a:t> attention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𝑘</m:t>
                        </m:r>
                      </m:sub>
                      <m:sup>
                        <m:r>
                          <a:rPr lang="en-US" b="0" i="1" smtClean="0">
                            <a:latin typeface="Cambria Math" panose="02040503050406030204" pitchFamily="18" charset="0"/>
                          </a:rPr>
                          <m:t>𝑡</m:t>
                        </m:r>
                      </m:sup>
                    </m:sSubSup>
                  </m:oMath>
                </a14:m>
                <a:r>
                  <a:rPr lang="en-US" dirty="0"/>
                  <a:t> </a:t>
                </a:r>
                <a:r>
                  <a:rPr lang="en-US" dirty="0" err="1"/>
                  <a:t>bằng</a:t>
                </a:r>
                <a:r>
                  <a:rPr lang="en-US" dirty="0"/>
                  <a:t> </a:t>
                </a:r>
                <a:r>
                  <a:rPr lang="en-US" dirty="0" err="1"/>
                  <a:t>hàm</a:t>
                </a:r>
                <a:r>
                  <a:rPr lang="en-US" dirty="0"/>
                  <a:t> </a:t>
                </a:r>
                <a:r>
                  <a:rPr lang="en-US" dirty="0" err="1"/>
                  <a:t>softmax</a:t>
                </a:r>
                <a:r>
                  <a:rPr lang="en-US" dirty="0"/>
                  <a:t>.</a:t>
                </a:r>
              </a:p>
              <a:p>
                <a:endParaRPr lang="en-US" dirty="0"/>
              </a:p>
              <a:p>
                <a:r>
                  <a:rPr lang="en-US" dirty="0" err="1"/>
                  <a:t>Tính</a:t>
                </a:r>
                <a:r>
                  <a:rPr lang="en-US" dirty="0"/>
                  <a:t> </a:t>
                </a:r>
                <a:r>
                  <a:rPr lang="en-US" dirty="0" err="1"/>
                  <a:t>đầu</a:t>
                </a:r>
                <a:r>
                  <a:rPr lang="en-US" dirty="0"/>
                  <a:t> </a:t>
                </a:r>
                <a:r>
                  <a:rPr lang="en-US" dirty="0" err="1"/>
                  <a:t>ra</a:t>
                </a:r>
                <a:r>
                  <a:rPr lang="en-US" dirty="0"/>
                  <a:t> attention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𝑡</m:t>
                        </m:r>
                      </m:sup>
                    </m:sSup>
                  </m:oMath>
                </a14:m>
                <a:endParaRPr lang="en-US" dirty="0"/>
              </a:p>
            </p:txBody>
          </p:sp>
        </mc:Choice>
        <mc:Fallback xmlns="">
          <p:sp>
            <p:nvSpPr>
              <p:cNvPr id="5" name="Text Placeholder 2"/>
              <p:cNvSpPr txBox="1">
                <a:spLocks noGrp="1" noRot="1" noChangeAspect="1" noMove="1" noResize="1" noEditPoints="1" noAdjustHandles="1" noChangeArrowheads="1" noChangeShapeType="1" noTextEdit="1"/>
              </p:cNvSpPr>
              <p:nvPr>
                <p:ph type="body" idx="1"/>
              </p:nvPr>
            </p:nvSpPr>
            <p:spPr>
              <a:xfrm>
                <a:off x="310896" y="676656"/>
                <a:ext cx="3750965" cy="3885719"/>
              </a:xfrm>
              <a:prstGeom prst="rect">
                <a:avLst/>
              </a:prstGeom>
              <a:blipFill>
                <a:blip r:embed="rId2"/>
                <a:stretch>
                  <a:fillRect/>
                </a:stretch>
              </a:blipFill>
              <a:ln>
                <a:noFill/>
              </a:ln>
            </p:spPr>
            <p:txBody>
              <a:bodyPr/>
              <a:lstStyle/>
              <a:p>
                <a:r>
                  <a:rPr lang="en-US">
                    <a:noFill/>
                  </a:rPr>
                  <a:t> </a:t>
                </a:r>
              </a:p>
            </p:txBody>
          </p:sp>
        </mc:Fallback>
      </mc:AlternateContent>
      <p:pic>
        <p:nvPicPr>
          <p:cNvPr id="5122" name="Picture 2" descr="https://lena-voita.github.io/resources/lectures/seq2seq/attention/computation_scheme-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073" y="1141321"/>
            <a:ext cx="4572727" cy="293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86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650" y="86627"/>
            <a:ext cx="7062192" cy="475473"/>
          </a:xfrm>
        </p:spPr>
        <p:txBody>
          <a:bodyPr>
            <a:normAutofit fontScale="90000"/>
          </a:bodyPr>
          <a:lstStyle/>
          <a:p>
            <a:r>
              <a:rPr lang="en-US" dirty="0" err="1"/>
              <a:t>Cách</a:t>
            </a:r>
            <a:r>
              <a:rPr lang="en-US" dirty="0"/>
              <a:t> </a:t>
            </a:r>
            <a:r>
              <a:rPr lang="en-US" dirty="0" err="1"/>
              <a:t>tính</a:t>
            </a:r>
            <a:r>
              <a:rPr lang="en-US" dirty="0"/>
              <a:t> attention score</a:t>
            </a:r>
          </a:p>
        </p:txBody>
      </p:sp>
      <p:sp>
        <p:nvSpPr>
          <p:cNvPr id="3" name="Text Placeholder 2"/>
          <p:cNvSpPr>
            <a:spLocks noGrp="1"/>
          </p:cNvSpPr>
          <p:nvPr>
            <p:ph type="body" idx="1"/>
          </p:nvPr>
        </p:nvSpPr>
        <p:spPr>
          <a:xfrm>
            <a:off x="310896" y="676656"/>
            <a:ext cx="8520600" cy="2071572"/>
          </a:xfrm>
        </p:spPr>
        <p:txBody>
          <a:bodyPr/>
          <a:lstStyle/>
          <a:p>
            <a:r>
              <a:rPr lang="en-US" dirty="0"/>
              <a:t>Dot-product: </a:t>
            </a:r>
            <a:r>
              <a:rPr lang="en-US" dirty="0" err="1"/>
              <a:t>cách</a:t>
            </a:r>
            <a:r>
              <a:rPr lang="en-US" dirty="0"/>
              <a:t> </a:t>
            </a:r>
            <a:r>
              <a:rPr lang="en-US" dirty="0" err="1"/>
              <a:t>đơn</a:t>
            </a:r>
            <a:r>
              <a:rPr lang="en-US" dirty="0"/>
              <a:t> </a:t>
            </a:r>
            <a:r>
              <a:rPr lang="en-US" dirty="0" err="1"/>
              <a:t>giản</a:t>
            </a:r>
            <a:r>
              <a:rPr lang="en-US" dirty="0"/>
              <a:t> </a:t>
            </a:r>
            <a:r>
              <a:rPr lang="en-US" dirty="0" err="1"/>
              <a:t>nhất</a:t>
            </a:r>
            <a:endParaRPr lang="en-US" dirty="0"/>
          </a:p>
          <a:p>
            <a:r>
              <a:rPr lang="en-US" dirty="0" err="1"/>
              <a:t>Hàm</a:t>
            </a:r>
            <a:r>
              <a:rPr lang="en-US" dirty="0"/>
              <a:t> bilinear (Luong attention): </a:t>
            </a:r>
            <a:r>
              <a:rPr lang="en-US" dirty="0" err="1"/>
              <a:t>được</a:t>
            </a:r>
            <a:r>
              <a:rPr lang="en-US" dirty="0"/>
              <a:t> </a:t>
            </a:r>
            <a:r>
              <a:rPr lang="en-US" dirty="0" err="1"/>
              <a:t>giới</a:t>
            </a:r>
            <a:r>
              <a:rPr lang="en-US" dirty="0"/>
              <a:t> </a:t>
            </a:r>
            <a:r>
              <a:rPr lang="en-US" dirty="0" err="1"/>
              <a:t>thiệu</a:t>
            </a:r>
            <a:r>
              <a:rPr lang="en-US" dirty="0"/>
              <a:t> </a:t>
            </a:r>
            <a:r>
              <a:rPr lang="en-US" dirty="0" err="1"/>
              <a:t>trong</a:t>
            </a:r>
            <a:r>
              <a:rPr lang="en-US" dirty="0"/>
              <a:t> paper </a:t>
            </a:r>
            <a:r>
              <a:rPr lang="en-US" dirty="0">
                <a:hlinkClick r:id="rId2"/>
              </a:rPr>
              <a:t>Effective approaches to attention based Neural Machine Translation</a:t>
            </a:r>
            <a:endParaRPr lang="en-US" dirty="0"/>
          </a:p>
          <a:p>
            <a:r>
              <a:rPr lang="en-US" dirty="0"/>
              <a:t>Multi layer perceptron (</a:t>
            </a:r>
            <a:r>
              <a:rPr lang="en-US" dirty="0" err="1"/>
              <a:t>Bahdanau</a:t>
            </a:r>
            <a:r>
              <a:rPr lang="en-US" dirty="0"/>
              <a:t> attention): </a:t>
            </a:r>
            <a:r>
              <a:rPr lang="en-US" dirty="0" err="1"/>
              <a:t>phương</a:t>
            </a:r>
            <a:r>
              <a:rPr lang="en-US" dirty="0"/>
              <a:t> </a:t>
            </a:r>
            <a:r>
              <a:rPr lang="en-US" dirty="0" err="1"/>
              <a:t>pháp</a:t>
            </a:r>
            <a:r>
              <a:rPr lang="en-US" dirty="0"/>
              <a:t> </a:t>
            </a:r>
            <a:r>
              <a:rPr lang="en-US" dirty="0" err="1"/>
              <a:t>trong</a:t>
            </a:r>
            <a:r>
              <a:rPr lang="en-US" dirty="0"/>
              <a:t> paper </a:t>
            </a:r>
            <a:r>
              <a:rPr lang="en-US" dirty="0" err="1"/>
              <a:t>đầu</a:t>
            </a:r>
            <a:r>
              <a:rPr lang="en-US" dirty="0"/>
              <a:t> </a:t>
            </a:r>
            <a:r>
              <a:rPr lang="en-US" dirty="0" err="1"/>
              <a:t>tiên</a:t>
            </a:r>
            <a:r>
              <a:rPr lang="en-US" dirty="0"/>
              <a:t> </a:t>
            </a:r>
            <a:r>
              <a:rPr lang="en-US" dirty="0" err="1"/>
              <a:t>về</a:t>
            </a:r>
            <a:r>
              <a:rPr lang="en-US" dirty="0"/>
              <a:t> attention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146" name="Picture 2" descr="https://lena-voita.github.io/resources/lectures/seq2seq/attention/score_functions-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56" y="2961674"/>
            <a:ext cx="7927003" cy="159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58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FC23-B0C8-F07C-3950-F5E98C0D64DB}"/>
              </a:ext>
            </a:extLst>
          </p:cNvPr>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Bahdanau</a:t>
            </a:r>
            <a:endParaRPr lang="en-US" dirty="0"/>
          </a:p>
        </p:txBody>
      </p:sp>
      <p:sp>
        <p:nvSpPr>
          <p:cNvPr id="3" name="Text Placeholder 2">
            <a:extLst>
              <a:ext uri="{FF2B5EF4-FFF2-40B4-BE49-F238E27FC236}">
                <a16:creationId xmlns:a16="http://schemas.microsoft.com/office/drawing/2014/main" id="{C8E3460C-9F9F-6E78-141F-B42928087C65}"/>
              </a:ext>
            </a:extLst>
          </p:cNvPr>
          <p:cNvSpPr>
            <a:spLocks noGrp="1"/>
          </p:cNvSpPr>
          <p:nvPr>
            <p:ph type="body" idx="1"/>
          </p:nvPr>
        </p:nvSpPr>
        <p:spPr/>
        <p:txBody>
          <a:bodyPr/>
          <a:lstStyle/>
          <a:p>
            <a:r>
              <a:rPr lang="en-US" dirty="0"/>
              <a:t>Encoder: </a:t>
            </a:r>
            <a:r>
              <a:rPr lang="en-US" dirty="0" err="1"/>
              <a:t>mô</a:t>
            </a:r>
            <a:r>
              <a:rPr lang="en-US" dirty="0"/>
              <a:t> </a:t>
            </a:r>
            <a:r>
              <a:rPr lang="en-US" dirty="0" err="1"/>
              <a:t>hình</a:t>
            </a:r>
            <a:r>
              <a:rPr lang="en-US" dirty="0"/>
              <a:t> RNN 2 </a:t>
            </a:r>
            <a:r>
              <a:rPr lang="en-US" dirty="0" err="1"/>
              <a:t>chiều</a:t>
            </a:r>
            <a:endParaRPr lang="en-US" dirty="0"/>
          </a:p>
          <a:p>
            <a:r>
              <a:rPr lang="en-US" dirty="0"/>
              <a:t>Attention score: multi layer perceptron</a:t>
            </a:r>
          </a:p>
          <a:p>
            <a:r>
              <a:rPr lang="en-US" dirty="0" err="1"/>
              <a:t>Sử</a:t>
            </a:r>
            <a:r>
              <a:rPr lang="en-US" dirty="0"/>
              <a:t> </a:t>
            </a:r>
            <a:r>
              <a:rPr lang="en-US" dirty="0" err="1"/>
              <a:t>dụng</a:t>
            </a:r>
            <a:r>
              <a:rPr lang="en-US" dirty="0"/>
              <a:t> attention </a:t>
            </a:r>
            <a:r>
              <a:rPr lang="en-US" dirty="0" err="1"/>
              <a:t>trong</a:t>
            </a:r>
            <a:r>
              <a:rPr lang="en-US" dirty="0"/>
              <a:t> decoder: vector </a:t>
            </a:r>
            <a:r>
              <a:rPr lang="en-US" dirty="0" err="1"/>
              <a:t>trạng</a:t>
            </a:r>
            <a:r>
              <a:rPr lang="en-US" dirty="0"/>
              <a:t> </a:t>
            </a:r>
            <a:r>
              <a:rPr lang="en-US" dirty="0" err="1"/>
              <a:t>thái</a:t>
            </a:r>
            <a:r>
              <a:rPr lang="en-US" dirty="0"/>
              <a:t> h t-1 </a:t>
            </a:r>
            <a:r>
              <a:rPr lang="en-US" dirty="0" err="1"/>
              <a:t>của</a:t>
            </a:r>
            <a:r>
              <a:rPr lang="en-US" dirty="0"/>
              <a:t> decoder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tính</a:t>
            </a:r>
            <a:r>
              <a:rPr lang="en-US" dirty="0"/>
              <a:t> attention </a:t>
            </a:r>
            <a:r>
              <a:rPr lang="en-US" dirty="0" err="1"/>
              <a:t>và</a:t>
            </a:r>
            <a:r>
              <a:rPr lang="en-US" dirty="0"/>
              <a:t> </a:t>
            </a:r>
            <a:r>
              <a:rPr lang="en-US" dirty="0" err="1"/>
              <a:t>đầu</a:t>
            </a:r>
            <a:r>
              <a:rPr lang="en-US" dirty="0"/>
              <a:t> </a:t>
            </a:r>
            <a:r>
              <a:rPr lang="en-US" dirty="0" err="1"/>
              <a:t>ra</a:t>
            </a:r>
            <a:r>
              <a:rPr lang="en-US" dirty="0"/>
              <a:t> </a:t>
            </a:r>
            <a:r>
              <a:rPr lang="en-US" dirty="0" err="1"/>
              <a:t>ct</a:t>
            </a:r>
            <a:r>
              <a:rPr lang="en-US" dirty="0"/>
              <a:t>, </a:t>
            </a:r>
            <a:r>
              <a:rPr lang="en-US" dirty="0" err="1"/>
              <a:t>cả</a:t>
            </a:r>
            <a:r>
              <a:rPr lang="en-US" dirty="0"/>
              <a:t> ht-1 </a:t>
            </a:r>
            <a:r>
              <a:rPr lang="en-US" dirty="0" err="1"/>
              <a:t>và</a:t>
            </a:r>
            <a:r>
              <a:rPr lang="en-US" dirty="0"/>
              <a:t> </a:t>
            </a:r>
            <a:r>
              <a:rPr lang="en-US" dirty="0" err="1"/>
              <a:t>ct</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tính</a:t>
            </a:r>
            <a:r>
              <a:rPr lang="en-US" dirty="0"/>
              <a:t> </a:t>
            </a:r>
            <a:r>
              <a:rPr lang="en-US" dirty="0" err="1"/>
              <a:t>ht</a:t>
            </a:r>
            <a:endParaRPr lang="en-US" dirty="0"/>
          </a:p>
        </p:txBody>
      </p:sp>
      <p:sp>
        <p:nvSpPr>
          <p:cNvPr id="4" name="Slide Number Placeholder 3">
            <a:extLst>
              <a:ext uri="{FF2B5EF4-FFF2-40B4-BE49-F238E27FC236}">
                <a16:creationId xmlns:a16="http://schemas.microsoft.com/office/drawing/2014/main" id="{D9C91CB9-ADFA-0728-8A3B-7D027EEBCF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descr="Diagram, schematic&#10;&#10;Description automatically generated">
            <a:extLst>
              <a:ext uri="{FF2B5EF4-FFF2-40B4-BE49-F238E27FC236}">
                <a16:creationId xmlns:a16="http://schemas.microsoft.com/office/drawing/2014/main" id="{E3F7C9DB-BE6A-99E2-443A-61185F73C0B3}"/>
              </a:ext>
            </a:extLst>
          </p:cNvPr>
          <p:cNvPicPr>
            <a:picLocks noChangeAspect="1"/>
          </p:cNvPicPr>
          <p:nvPr/>
        </p:nvPicPr>
        <p:blipFill>
          <a:blip r:embed="rId2"/>
          <a:stretch>
            <a:fillRect/>
          </a:stretch>
        </p:blipFill>
        <p:spPr>
          <a:xfrm>
            <a:off x="2467850" y="2154439"/>
            <a:ext cx="4775200" cy="2490017"/>
          </a:xfrm>
          <a:prstGeom prst="rect">
            <a:avLst/>
          </a:prstGeom>
        </p:spPr>
      </p:pic>
    </p:spTree>
    <p:extLst>
      <p:ext uri="{BB962C8B-B14F-4D97-AF65-F5344CB8AC3E}">
        <p14:creationId xmlns:p14="http://schemas.microsoft.com/office/powerpoint/2010/main" val="3200457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CE31-0FBD-BE47-83A1-5DDEBD30D3DC}"/>
              </a:ext>
            </a:extLst>
          </p:cNvPr>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Luong</a:t>
            </a:r>
          </a:p>
        </p:txBody>
      </p:sp>
      <p:sp>
        <p:nvSpPr>
          <p:cNvPr id="3" name="Text Placeholder 2">
            <a:extLst>
              <a:ext uri="{FF2B5EF4-FFF2-40B4-BE49-F238E27FC236}">
                <a16:creationId xmlns:a16="http://schemas.microsoft.com/office/drawing/2014/main" id="{B61020DF-C98C-CF2B-900A-53763B0A1E68}"/>
              </a:ext>
            </a:extLst>
          </p:cNvPr>
          <p:cNvSpPr>
            <a:spLocks noGrp="1"/>
          </p:cNvSpPr>
          <p:nvPr>
            <p:ph type="body" idx="1"/>
          </p:nvPr>
        </p:nvSpPr>
        <p:spPr/>
        <p:txBody>
          <a:bodyPr/>
          <a:lstStyle/>
          <a:p>
            <a:r>
              <a:rPr lang="en-US" dirty="0"/>
              <a:t>Encoder: RNN </a:t>
            </a:r>
            <a:r>
              <a:rPr lang="en-US" dirty="0" err="1"/>
              <a:t>một</a:t>
            </a:r>
            <a:r>
              <a:rPr lang="en-US" dirty="0"/>
              <a:t> </a:t>
            </a:r>
            <a:r>
              <a:rPr lang="en-US" dirty="0" err="1"/>
              <a:t>chiều</a:t>
            </a:r>
            <a:endParaRPr lang="en-US" dirty="0"/>
          </a:p>
          <a:p>
            <a:r>
              <a:rPr lang="en-US" dirty="0"/>
              <a:t>Attention score: </a:t>
            </a:r>
            <a:r>
              <a:rPr lang="en-US" dirty="0" err="1"/>
              <a:t>hàm</a:t>
            </a:r>
            <a:r>
              <a:rPr lang="en-US" dirty="0"/>
              <a:t> bilinear</a:t>
            </a:r>
          </a:p>
          <a:p>
            <a:r>
              <a:rPr lang="en-US" dirty="0" err="1"/>
              <a:t>Cách</a:t>
            </a:r>
            <a:r>
              <a:rPr lang="en-US" dirty="0"/>
              <a:t> </a:t>
            </a:r>
            <a:r>
              <a:rPr lang="en-US" dirty="0" err="1"/>
              <a:t>sử</a:t>
            </a:r>
            <a:r>
              <a:rPr lang="en-US" dirty="0"/>
              <a:t> </a:t>
            </a:r>
            <a:r>
              <a:rPr lang="en-US" dirty="0" err="1"/>
              <a:t>dụng</a:t>
            </a:r>
            <a:r>
              <a:rPr lang="en-US" dirty="0"/>
              <a:t> attention: </a:t>
            </a:r>
            <a:r>
              <a:rPr lang="en-US" dirty="0" err="1"/>
              <a:t>ht</a:t>
            </a:r>
            <a:r>
              <a:rPr lang="en-US" dirty="0"/>
              <a:t> dung </a:t>
            </a:r>
            <a:r>
              <a:rPr lang="en-US" dirty="0" err="1"/>
              <a:t>để</a:t>
            </a:r>
            <a:r>
              <a:rPr lang="en-US" dirty="0"/>
              <a:t> </a:t>
            </a:r>
            <a:r>
              <a:rPr lang="en-US" dirty="0" err="1"/>
              <a:t>tính</a:t>
            </a:r>
            <a:r>
              <a:rPr lang="en-US" dirty="0"/>
              <a:t> attention </a:t>
            </a:r>
            <a:r>
              <a:rPr lang="en-US" dirty="0" err="1"/>
              <a:t>và</a:t>
            </a:r>
            <a:r>
              <a:rPr lang="en-US" dirty="0"/>
              <a:t> </a:t>
            </a:r>
            <a:r>
              <a:rPr lang="en-US" dirty="0" err="1"/>
              <a:t>ct</a:t>
            </a:r>
            <a:r>
              <a:rPr lang="en-US" dirty="0"/>
              <a:t>, </a:t>
            </a:r>
            <a:r>
              <a:rPr lang="en-US" dirty="0" err="1"/>
              <a:t>sau</a:t>
            </a:r>
            <a:r>
              <a:rPr lang="en-US" dirty="0"/>
              <a:t> </a:t>
            </a:r>
            <a:r>
              <a:rPr lang="en-US" dirty="0" err="1"/>
              <a:t>đó</a:t>
            </a:r>
            <a:r>
              <a:rPr lang="en-US" dirty="0"/>
              <a:t> </a:t>
            </a:r>
            <a:r>
              <a:rPr lang="en-US" dirty="0" err="1"/>
              <a:t>ht</a:t>
            </a:r>
            <a:r>
              <a:rPr lang="en-US" dirty="0"/>
              <a:t> </a:t>
            </a:r>
            <a:r>
              <a:rPr lang="en-US" dirty="0" err="1"/>
              <a:t>kết</a:t>
            </a:r>
            <a:r>
              <a:rPr lang="en-US" dirty="0"/>
              <a:t> </a:t>
            </a:r>
            <a:r>
              <a:rPr lang="en-US" dirty="0" err="1"/>
              <a:t>hợp</a:t>
            </a:r>
            <a:r>
              <a:rPr lang="en-US" dirty="0"/>
              <a:t> </a:t>
            </a:r>
            <a:r>
              <a:rPr lang="en-US" dirty="0" err="1"/>
              <a:t>với</a:t>
            </a:r>
            <a:r>
              <a:rPr lang="en-US" dirty="0"/>
              <a:t> </a:t>
            </a:r>
            <a:r>
              <a:rPr lang="en-US" dirty="0" err="1"/>
              <a:t>ct</a:t>
            </a:r>
            <a:r>
              <a:rPr lang="en-US" dirty="0"/>
              <a:t> </a:t>
            </a:r>
            <a:r>
              <a:rPr lang="en-US" dirty="0" err="1"/>
              <a:t>để</a:t>
            </a:r>
            <a:r>
              <a:rPr lang="en-US" dirty="0"/>
              <a:t> </a:t>
            </a:r>
            <a:r>
              <a:rPr lang="en-US" dirty="0" err="1"/>
              <a:t>cập</a:t>
            </a:r>
            <a:r>
              <a:rPr lang="en-US" dirty="0"/>
              <a:t> </a:t>
            </a:r>
            <a:r>
              <a:rPr lang="en-US" dirty="0" err="1"/>
              <a:t>nhật</a:t>
            </a:r>
            <a:r>
              <a:rPr lang="en-US" dirty="0"/>
              <a:t> </a:t>
            </a:r>
            <a:r>
              <a:rPr lang="en-US" dirty="0" err="1"/>
              <a:t>trạng</a:t>
            </a:r>
            <a:r>
              <a:rPr lang="en-US" dirty="0"/>
              <a:t> </a:t>
            </a:r>
            <a:r>
              <a:rPr lang="en-US" dirty="0" err="1"/>
              <a:t>thái</a:t>
            </a:r>
            <a:r>
              <a:rPr lang="en-US" dirty="0"/>
              <a:t> </a:t>
            </a:r>
            <a:r>
              <a:rPr lang="en-US" dirty="0" err="1"/>
              <a:t>htt</a:t>
            </a:r>
            <a:r>
              <a:rPr lang="en-US" dirty="0"/>
              <a:t>, </a:t>
            </a:r>
            <a:r>
              <a:rPr lang="en-US" dirty="0" err="1"/>
              <a:t>được</a:t>
            </a:r>
            <a:r>
              <a:rPr lang="en-US" dirty="0"/>
              <a:t> dung </a:t>
            </a:r>
            <a:r>
              <a:rPr lang="en-US" dirty="0" err="1"/>
              <a:t>để</a:t>
            </a:r>
            <a:r>
              <a:rPr lang="en-US" dirty="0"/>
              <a:t> </a:t>
            </a:r>
            <a:r>
              <a:rPr lang="en-US" dirty="0" err="1"/>
              <a:t>tính</a:t>
            </a:r>
            <a:r>
              <a:rPr lang="en-US" dirty="0"/>
              <a:t> </a:t>
            </a:r>
            <a:r>
              <a:rPr lang="en-US" dirty="0" err="1"/>
              <a:t>dự</a:t>
            </a:r>
            <a:r>
              <a:rPr lang="en-US" dirty="0"/>
              <a:t> </a:t>
            </a:r>
            <a:r>
              <a:rPr lang="en-US" dirty="0" err="1"/>
              <a:t>đoán</a:t>
            </a:r>
            <a:r>
              <a:rPr lang="en-US" dirty="0"/>
              <a:t> </a:t>
            </a:r>
          </a:p>
        </p:txBody>
      </p:sp>
      <p:sp>
        <p:nvSpPr>
          <p:cNvPr id="4" name="Slide Number Placeholder 3">
            <a:extLst>
              <a:ext uri="{FF2B5EF4-FFF2-40B4-BE49-F238E27FC236}">
                <a16:creationId xmlns:a16="http://schemas.microsoft.com/office/drawing/2014/main" id="{2A47F9EF-2908-1FB8-F2D1-83417B6F4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descr="Diagram, schematic&#10;&#10;Description automatically generated">
            <a:extLst>
              <a:ext uri="{FF2B5EF4-FFF2-40B4-BE49-F238E27FC236}">
                <a16:creationId xmlns:a16="http://schemas.microsoft.com/office/drawing/2014/main" id="{5A221A88-EA0A-5B02-3A5D-D18D4DC92D90}"/>
              </a:ext>
            </a:extLst>
          </p:cNvPr>
          <p:cNvPicPr>
            <a:picLocks noChangeAspect="1"/>
          </p:cNvPicPr>
          <p:nvPr/>
        </p:nvPicPr>
        <p:blipFill>
          <a:blip r:embed="rId2"/>
          <a:stretch>
            <a:fillRect/>
          </a:stretch>
        </p:blipFill>
        <p:spPr>
          <a:xfrm>
            <a:off x="1904196" y="2105073"/>
            <a:ext cx="5334000" cy="2667000"/>
          </a:xfrm>
          <a:prstGeom prst="rect">
            <a:avLst/>
          </a:prstGeom>
        </p:spPr>
      </p:pic>
    </p:spTree>
    <p:extLst>
      <p:ext uri="{BB962C8B-B14F-4D97-AF65-F5344CB8AC3E}">
        <p14:creationId xmlns:p14="http://schemas.microsoft.com/office/powerpoint/2010/main" val="292564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 </a:t>
            </a:r>
            <a:r>
              <a:rPr lang="en-US" dirty="0" err="1"/>
              <a:t>trận</a:t>
            </a:r>
            <a:r>
              <a:rPr lang="en-US" dirty="0"/>
              <a:t> </a:t>
            </a:r>
            <a:r>
              <a:rPr lang="en-US" dirty="0" err="1"/>
              <a:t>trọng</a:t>
            </a:r>
            <a:r>
              <a:rPr lang="en-US" dirty="0"/>
              <a:t> </a:t>
            </a:r>
            <a:r>
              <a:rPr lang="en-US" dirty="0" err="1"/>
              <a:t>số</a:t>
            </a:r>
            <a:r>
              <a:rPr lang="en-US" dirty="0"/>
              <a:t> attention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7170" name="Picture 2" descr="https://lena-voita.github.io/resources/lectures/seq2seq/attention/bahdanau_examples-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850" y="1131235"/>
            <a:ext cx="6569690" cy="324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77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Translation seq2seq with attention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515205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4: </a:t>
            </a:r>
            <a:r>
              <a:rPr lang="en-US" dirty="0"/>
              <a:t>Transformer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331280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fr-FR" dirty="0"/>
              <a:t>C</a:t>
            </a:r>
            <a:r>
              <a:rPr lang="en-US" dirty="0"/>
              <a:t>ó </a:t>
            </a:r>
            <a:r>
              <a:rPr lang="en-US" dirty="0" err="1"/>
              <a:t>gì</a:t>
            </a:r>
            <a:r>
              <a:rPr lang="en-US" dirty="0"/>
              <a:t> </a:t>
            </a:r>
            <a:r>
              <a:rPr lang="en-US" dirty="0" err="1"/>
              <a:t>mới</a:t>
            </a:r>
            <a:r>
              <a:rPr lang="en-US" dirty="0"/>
              <a:t> ở </a:t>
            </a:r>
            <a:r>
              <a:rPr lang="en-US" dirty="0" err="1"/>
              <a:t>mô</a:t>
            </a:r>
            <a:r>
              <a:rPr lang="en-US" dirty="0"/>
              <a:t> </a:t>
            </a:r>
            <a:r>
              <a:rPr lang="en-US" dirty="0" err="1"/>
              <a:t>hình</a:t>
            </a:r>
            <a:r>
              <a:rPr lang="en-US" dirty="0"/>
              <a:t> </a:t>
            </a:r>
            <a:r>
              <a:rPr lang="fr-FR" dirty="0"/>
              <a:t>transformer</a:t>
            </a:r>
            <a:endParaRPr lang="en-US" dirty="0"/>
          </a:p>
        </p:txBody>
      </p:sp>
      <p:sp>
        <p:nvSpPr>
          <p:cNvPr id="2" name="Text Placeholder 1"/>
          <p:cNvSpPr>
            <a:spLocks noGrp="1"/>
          </p:cNvSpPr>
          <p:nvPr>
            <p:ph type="body" idx="1"/>
          </p:nvPr>
        </p:nvSpPr>
        <p:spPr/>
        <p:txBody>
          <a:bodyPr/>
          <a:lstStyle/>
          <a:p>
            <a:r>
              <a:rPr lang="en-US" dirty="0" err="1"/>
              <a:t>Mô</a:t>
            </a:r>
            <a:r>
              <a:rPr lang="en-US" dirty="0"/>
              <a:t> </a:t>
            </a:r>
            <a:r>
              <a:rPr lang="en-US" dirty="0" err="1"/>
              <a:t>hình</a:t>
            </a:r>
            <a:r>
              <a:rPr lang="en-US" dirty="0"/>
              <a:t> transformer </a:t>
            </a:r>
            <a:r>
              <a:rPr lang="en-US" dirty="0" err="1"/>
              <a:t>được</a:t>
            </a:r>
            <a:r>
              <a:rPr lang="en-US" dirty="0"/>
              <a:t> </a:t>
            </a:r>
            <a:r>
              <a:rPr lang="en-US" dirty="0" err="1"/>
              <a:t>giới</a:t>
            </a:r>
            <a:r>
              <a:rPr lang="en-US" dirty="0"/>
              <a:t> </a:t>
            </a:r>
            <a:r>
              <a:rPr lang="en-US" dirty="0" err="1"/>
              <a:t>thiệu</a:t>
            </a:r>
            <a:r>
              <a:rPr lang="en-US" dirty="0"/>
              <a:t> ở paper </a:t>
            </a:r>
            <a:r>
              <a:rPr lang="en-US" dirty="0">
                <a:hlinkClick r:id="rId2"/>
              </a:rPr>
              <a:t>Attention is all you need</a:t>
            </a:r>
            <a:r>
              <a:rPr lang="en-US" dirty="0"/>
              <a:t> </a:t>
            </a:r>
            <a:r>
              <a:rPr lang="en-US" dirty="0" err="1"/>
              <a:t>năm</a:t>
            </a:r>
            <a:r>
              <a:rPr lang="en-US" dirty="0"/>
              <a:t> 2017</a:t>
            </a:r>
          </a:p>
          <a:p>
            <a:endParaRPr lang="en-US" dirty="0"/>
          </a:p>
          <a:p>
            <a:r>
              <a:rPr lang="en-US" dirty="0" err="1"/>
              <a:t>Hiện</a:t>
            </a:r>
            <a:r>
              <a:rPr lang="en-US" dirty="0"/>
              <a:t> </a:t>
            </a:r>
            <a:r>
              <a:rPr lang="en-US" dirty="0" err="1"/>
              <a:t>tại</a:t>
            </a:r>
            <a:r>
              <a:rPr lang="en-US" dirty="0"/>
              <a:t>, </a:t>
            </a:r>
            <a:r>
              <a:rPr lang="en-US" dirty="0" err="1"/>
              <a:t>mô</a:t>
            </a:r>
            <a:r>
              <a:rPr lang="en-US" dirty="0"/>
              <a:t> </a:t>
            </a:r>
            <a:r>
              <a:rPr lang="en-US" dirty="0" err="1"/>
              <a:t>hình</a:t>
            </a:r>
            <a:r>
              <a:rPr lang="en-US" dirty="0"/>
              <a:t> transformer </a:t>
            </a:r>
            <a:r>
              <a:rPr lang="en-US" dirty="0" err="1"/>
              <a:t>và</a:t>
            </a:r>
            <a:r>
              <a:rPr lang="en-US" dirty="0"/>
              <a:t> </a:t>
            </a:r>
            <a:r>
              <a:rPr lang="en-US" dirty="0" err="1"/>
              <a:t>các</a:t>
            </a:r>
            <a:r>
              <a:rPr lang="en-US" dirty="0"/>
              <a:t> </a:t>
            </a:r>
            <a:r>
              <a:rPr lang="en-US" dirty="0" err="1"/>
              <a:t>biến</a:t>
            </a:r>
            <a:r>
              <a:rPr lang="en-US" dirty="0"/>
              <a:t> </a:t>
            </a:r>
            <a:r>
              <a:rPr lang="en-US" dirty="0" err="1"/>
              <a:t>thể</a:t>
            </a:r>
            <a:r>
              <a:rPr lang="en-US" dirty="0"/>
              <a:t> </a:t>
            </a:r>
            <a:r>
              <a:rPr lang="en-US" dirty="0" err="1"/>
              <a:t>của</a:t>
            </a:r>
            <a:r>
              <a:rPr lang="en-US" dirty="0"/>
              <a:t> </a:t>
            </a:r>
            <a:r>
              <a:rPr lang="en-US" dirty="0" err="1"/>
              <a:t>nó</a:t>
            </a:r>
            <a:r>
              <a:rPr lang="en-US" dirty="0"/>
              <a:t> </a:t>
            </a:r>
            <a:r>
              <a:rPr lang="en-US" dirty="0" err="1"/>
              <a:t>đang</a:t>
            </a:r>
            <a:r>
              <a:rPr lang="en-US" dirty="0"/>
              <a:t> </a:t>
            </a:r>
            <a:r>
              <a:rPr lang="en-US" dirty="0" err="1"/>
              <a:t>thống</a:t>
            </a:r>
            <a:r>
              <a:rPr lang="en-US" dirty="0"/>
              <a:t> </a:t>
            </a:r>
            <a:r>
              <a:rPr lang="en-US" dirty="0" err="1"/>
              <a:t>trị</a:t>
            </a:r>
            <a:r>
              <a:rPr lang="en-US" dirty="0"/>
              <a:t> </a:t>
            </a:r>
            <a:r>
              <a:rPr lang="en-US" dirty="0" err="1"/>
              <a:t>trong</a:t>
            </a:r>
            <a:r>
              <a:rPr lang="en-US" dirty="0"/>
              <a:t> </a:t>
            </a:r>
            <a:r>
              <a:rPr lang="en-US" dirty="0" err="1"/>
              <a:t>lĩnh</a:t>
            </a:r>
            <a:r>
              <a:rPr lang="en-US" dirty="0"/>
              <a:t> </a:t>
            </a:r>
            <a:r>
              <a:rPr lang="en-US" dirty="0" err="1"/>
              <a:t>vực</a:t>
            </a:r>
            <a:r>
              <a:rPr lang="en-US" dirty="0"/>
              <a:t> NLP.</a:t>
            </a:r>
          </a:p>
          <a:p>
            <a:endParaRPr lang="en-US" dirty="0"/>
          </a:p>
          <a:p>
            <a:r>
              <a:rPr lang="en-US" dirty="0"/>
              <a:t>Transformer </a:t>
            </a:r>
            <a:r>
              <a:rPr lang="en-US" dirty="0" err="1"/>
              <a:t>hiện</a:t>
            </a:r>
            <a:r>
              <a:rPr lang="en-US" dirty="0"/>
              <a:t> </a:t>
            </a:r>
            <a:r>
              <a:rPr lang="en-US" dirty="0" err="1"/>
              <a:t>hữu</a:t>
            </a:r>
            <a:r>
              <a:rPr lang="en-US" dirty="0"/>
              <a:t> </a:t>
            </a:r>
            <a:r>
              <a:rPr lang="en-US" dirty="0" err="1"/>
              <a:t>trong</a:t>
            </a:r>
            <a:r>
              <a:rPr lang="en-US" dirty="0"/>
              <a:t> </a:t>
            </a:r>
            <a:r>
              <a:rPr lang="en-US" dirty="0" err="1"/>
              <a:t>rất</a:t>
            </a:r>
            <a:r>
              <a:rPr lang="en-US" dirty="0"/>
              <a:t> </a:t>
            </a:r>
            <a:r>
              <a:rPr lang="en-US" dirty="0" err="1"/>
              <a:t>nhiều</a:t>
            </a:r>
            <a:r>
              <a:rPr lang="en-US" dirty="0"/>
              <a:t> </a:t>
            </a:r>
            <a:r>
              <a:rPr lang="en-US" dirty="0" err="1"/>
              <a:t>mô</a:t>
            </a:r>
            <a:r>
              <a:rPr lang="en-US" dirty="0"/>
              <a:t> </a:t>
            </a:r>
            <a:r>
              <a:rPr lang="en-US" dirty="0" err="1"/>
              <a:t>hình</a:t>
            </a:r>
            <a:r>
              <a:rPr lang="en-US" dirty="0"/>
              <a:t> </a:t>
            </a:r>
            <a:r>
              <a:rPr lang="en-US" dirty="0" err="1"/>
              <a:t>khác</a:t>
            </a:r>
            <a:r>
              <a:rPr lang="en-US" dirty="0"/>
              <a:t>, </a:t>
            </a:r>
            <a:r>
              <a:rPr lang="en-US" dirty="0" err="1"/>
              <a:t>nổi</a:t>
            </a:r>
            <a:r>
              <a:rPr lang="en-US" dirty="0"/>
              <a:t> </a:t>
            </a:r>
            <a:r>
              <a:rPr lang="en-US" dirty="0" err="1"/>
              <a:t>tiếng</a:t>
            </a:r>
            <a:r>
              <a:rPr lang="en-US" dirty="0"/>
              <a:t> </a:t>
            </a:r>
            <a:r>
              <a:rPr lang="en-US" dirty="0" err="1"/>
              <a:t>nhất</a:t>
            </a:r>
            <a:r>
              <a:rPr lang="en-US" dirty="0"/>
              <a:t> </a:t>
            </a:r>
            <a:r>
              <a:rPr lang="en-US" dirty="0" err="1"/>
              <a:t>là</a:t>
            </a:r>
            <a:r>
              <a:rPr lang="en-US" dirty="0"/>
              <a:t> BERT (bidirectional encoder representations from Transformer) </a:t>
            </a:r>
            <a:r>
              <a:rPr lang="en-US" dirty="0" err="1"/>
              <a:t>được</a:t>
            </a:r>
            <a:r>
              <a:rPr lang="en-US" dirty="0"/>
              <a:t> </a:t>
            </a:r>
            <a:r>
              <a:rPr lang="en-US" dirty="0" err="1"/>
              <a:t>áp</a:t>
            </a:r>
            <a:r>
              <a:rPr lang="en-US" dirty="0"/>
              <a:t> </a:t>
            </a:r>
            <a:r>
              <a:rPr lang="en-US" dirty="0" err="1"/>
              <a:t>dụng</a:t>
            </a:r>
            <a:r>
              <a:rPr lang="en-US" dirty="0"/>
              <a:t> </a:t>
            </a:r>
            <a:r>
              <a:rPr lang="en-US" dirty="0" err="1"/>
              <a:t>bởi</a:t>
            </a:r>
            <a:r>
              <a:rPr lang="en-US" dirty="0"/>
              <a:t> google</a:t>
            </a:r>
          </a:p>
        </p:txBody>
      </p:sp>
    </p:spTree>
    <p:extLst>
      <p:ext uri="{BB962C8B-B14F-4D97-AF65-F5344CB8AC3E}">
        <p14:creationId xmlns:p14="http://schemas.microsoft.com/office/powerpoint/2010/main" val="272383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a:t>Khác</a:t>
            </a:r>
            <a:r>
              <a:rPr lang="en-US" dirty="0"/>
              <a:t> </a:t>
            </a:r>
            <a:r>
              <a:rPr lang="en-US" dirty="0" err="1"/>
              <a:t>biệt</a:t>
            </a:r>
            <a:r>
              <a:rPr lang="en-US" dirty="0"/>
              <a:t> </a:t>
            </a:r>
            <a:r>
              <a:rPr lang="en-US" dirty="0" err="1"/>
              <a:t>giữa</a:t>
            </a:r>
            <a:r>
              <a:rPr lang="en-US" dirty="0"/>
              <a:t> transformer </a:t>
            </a:r>
            <a:r>
              <a:rPr lang="en-US" dirty="0" err="1"/>
              <a:t>và</a:t>
            </a:r>
            <a:r>
              <a:rPr lang="en-US" dirty="0"/>
              <a:t> seq2seq</a:t>
            </a:r>
          </a:p>
        </p:txBody>
      </p:sp>
      <p:pic>
        <p:nvPicPr>
          <p:cNvPr id="3074" name="Picture 2" descr="https://lena-voita.github.io/resources/lectures/seq2seq/transformer/modeling_table-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078" y="1348915"/>
            <a:ext cx="7131844" cy="244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39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Kiến</a:t>
            </a:r>
            <a:r>
              <a:rPr lang="fr-FR" dirty="0"/>
              <a:t> </a:t>
            </a:r>
            <a:r>
              <a:rPr lang="fr-FR" dirty="0" err="1"/>
              <a:t>trúc</a:t>
            </a:r>
            <a:r>
              <a:rPr lang="fr-FR" dirty="0"/>
              <a:t> </a:t>
            </a:r>
            <a:r>
              <a:rPr lang="fr-FR" dirty="0" err="1"/>
              <a:t>mô</a:t>
            </a:r>
            <a:r>
              <a:rPr lang="fr-FR" dirty="0"/>
              <a:t> </a:t>
            </a:r>
            <a:r>
              <a:rPr lang="fr-FR" dirty="0" err="1"/>
              <a:t>hình</a:t>
            </a:r>
            <a:endParaRPr lang="en-US" dirty="0"/>
          </a:p>
        </p:txBody>
      </p:sp>
      <p:sp>
        <p:nvSpPr>
          <p:cNvPr id="4" name="Text Placeholder 3"/>
          <p:cNvSpPr>
            <a:spLocks noGrp="1"/>
          </p:cNvSpPr>
          <p:nvPr>
            <p:ph type="body" idx="1"/>
          </p:nvPr>
        </p:nvSpPr>
        <p:spPr/>
        <p:txBody>
          <a:bodyPr/>
          <a:lstStyle/>
          <a:p>
            <a:endParaRPr lang="en-US"/>
          </a:p>
        </p:txBody>
      </p:sp>
      <p:pic>
        <p:nvPicPr>
          <p:cNvPr id="6146" name="Picture 2" descr="https://lena-voita.github.io/resources/lectures/seq2seq/transformer/model-m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0339" y="953090"/>
            <a:ext cx="6081713" cy="323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97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A3E2-477E-A632-4FE8-EAFCB12AB94A}"/>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E0B2392B-451C-5A27-4D75-114744923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8" name="Picture 7" descr="Diagram&#10;&#10;Description automatically generated with medium confidence">
            <a:extLst>
              <a:ext uri="{FF2B5EF4-FFF2-40B4-BE49-F238E27FC236}">
                <a16:creationId xmlns:a16="http://schemas.microsoft.com/office/drawing/2014/main" id="{43537CBF-7B52-97B6-C2D1-CC20CE71C37D}"/>
              </a:ext>
            </a:extLst>
          </p:cNvPr>
          <p:cNvPicPr>
            <a:picLocks noChangeAspect="1"/>
          </p:cNvPicPr>
          <p:nvPr/>
        </p:nvPicPr>
        <p:blipFill>
          <a:blip r:embed="rId3"/>
          <a:stretch>
            <a:fillRect/>
          </a:stretch>
        </p:blipFill>
        <p:spPr>
          <a:xfrm>
            <a:off x="2532230" y="743519"/>
            <a:ext cx="4079540" cy="3847135"/>
          </a:xfrm>
          <a:prstGeom prst="rect">
            <a:avLst/>
          </a:prstGeom>
        </p:spPr>
      </p:pic>
    </p:spTree>
    <p:extLst>
      <p:ext uri="{BB962C8B-B14F-4D97-AF65-F5344CB8AC3E}">
        <p14:creationId xmlns:p14="http://schemas.microsoft.com/office/powerpoint/2010/main" val="2901220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transformer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5" name="Picture 4"/>
          <p:cNvPicPr>
            <a:picLocks noChangeAspect="1"/>
          </p:cNvPicPr>
          <p:nvPr/>
        </p:nvPicPr>
        <p:blipFill>
          <a:blip r:embed="rId2"/>
          <a:stretch>
            <a:fillRect/>
          </a:stretch>
        </p:blipFill>
        <p:spPr>
          <a:xfrm>
            <a:off x="2047361" y="862560"/>
            <a:ext cx="5047670" cy="3609053"/>
          </a:xfrm>
          <a:prstGeom prst="rect">
            <a:avLst/>
          </a:prstGeom>
        </p:spPr>
      </p:pic>
    </p:spTree>
    <p:extLst>
      <p:ext uri="{BB962C8B-B14F-4D97-AF65-F5344CB8AC3E}">
        <p14:creationId xmlns:p14="http://schemas.microsoft.com/office/powerpoint/2010/main" val="236693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Self attention</a:t>
            </a:r>
            <a:endParaRPr lang="en-US" dirty="0"/>
          </a:p>
        </p:txBody>
      </p:sp>
      <p:sp>
        <p:nvSpPr>
          <p:cNvPr id="3" name="Text Placeholder 2"/>
          <p:cNvSpPr>
            <a:spLocks noGrp="1"/>
          </p:cNvSpPr>
          <p:nvPr>
            <p:ph type="body" idx="1"/>
          </p:nvPr>
        </p:nvSpPr>
        <p:spPr/>
        <p:txBody>
          <a:bodyPr/>
          <a:lstStyle/>
          <a:p>
            <a:r>
              <a:rPr lang="en-US" dirty="0"/>
              <a:t>Decoder-encoder attention </a:t>
            </a:r>
            <a:r>
              <a:rPr lang="en-US" dirty="0" err="1"/>
              <a:t>nhìn</a:t>
            </a:r>
            <a:r>
              <a:rPr lang="en-US" dirty="0"/>
              <a:t>:</a:t>
            </a:r>
          </a:p>
          <a:p>
            <a:pPr lvl="1"/>
            <a:r>
              <a:rPr lang="en-US" dirty="0" err="1"/>
              <a:t>Từ</a:t>
            </a:r>
            <a:r>
              <a:rPr lang="en-US" dirty="0"/>
              <a:t> </a:t>
            </a:r>
            <a:r>
              <a:rPr lang="en-US" dirty="0" err="1"/>
              <a:t>một</a:t>
            </a:r>
            <a:r>
              <a:rPr lang="en-US" dirty="0"/>
              <a:t> </a:t>
            </a:r>
            <a:r>
              <a:rPr lang="en-US" dirty="0" err="1"/>
              <a:t>vị</a:t>
            </a:r>
            <a:r>
              <a:rPr lang="en-US" dirty="0"/>
              <a:t> </a:t>
            </a:r>
            <a:r>
              <a:rPr lang="en-US" dirty="0" err="1"/>
              <a:t>trí</a:t>
            </a:r>
            <a:r>
              <a:rPr lang="en-US" dirty="0"/>
              <a:t> </a:t>
            </a:r>
            <a:r>
              <a:rPr lang="en-US" dirty="0" err="1"/>
              <a:t>trong</a:t>
            </a:r>
            <a:r>
              <a:rPr lang="en-US" dirty="0"/>
              <a:t> </a:t>
            </a:r>
            <a:r>
              <a:rPr lang="en-US" dirty="0" err="1"/>
              <a:t>chuỗi</a:t>
            </a:r>
            <a:r>
              <a:rPr lang="en-US" dirty="0"/>
              <a:t> decoder</a:t>
            </a:r>
          </a:p>
          <a:p>
            <a:pPr lvl="1"/>
            <a:r>
              <a:rPr lang="en-US" dirty="0" err="1"/>
              <a:t>Vào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a:t>encoder</a:t>
            </a:r>
          </a:p>
          <a:p>
            <a:pPr lvl="1"/>
            <a:endParaRPr lang="en-US" dirty="0"/>
          </a:p>
          <a:p>
            <a:r>
              <a:rPr lang="en-US" dirty="0"/>
              <a:t>Self-attention </a:t>
            </a:r>
            <a:r>
              <a:rPr lang="en-US" dirty="0" err="1"/>
              <a:t>nhìn</a:t>
            </a:r>
            <a:r>
              <a:rPr lang="en-US" dirty="0"/>
              <a:t>:</a:t>
            </a:r>
          </a:p>
          <a:p>
            <a:pPr lvl="1"/>
            <a:r>
              <a:rPr lang="en-US" dirty="0" err="1"/>
              <a:t>Từ</a:t>
            </a:r>
            <a:r>
              <a:rPr lang="en-US" dirty="0"/>
              <a:t> </a:t>
            </a:r>
            <a:r>
              <a:rPr lang="en-US" dirty="0" err="1"/>
              <a:t>mỗi</a:t>
            </a:r>
            <a:r>
              <a:rPr lang="en-US" dirty="0"/>
              <a:t> </a:t>
            </a:r>
            <a:r>
              <a:rPr lang="en-US" dirty="0" err="1" smtClean="0"/>
              <a:t>vị</a:t>
            </a:r>
            <a:r>
              <a:rPr lang="en-US" dirty="0" smtClean="0"/>
              <a:t> </a:t>
            </a:r>
            <a:r>
              <a:rPr lang="en-US" dirty="0" err="1" smtClean="0"/>
              <a:t>trí</a:t>
            </a:r>
            <a:r>
              <a:rPr lang="en-US" dirty="0" smtClean="0"/>
              <a:t> </a:t>
            </a:r>
            <a:r>
              <a:rPr lang="en-US" dirty="0" err="1" smtClean="0"/>
              <a:t>trên</a:t>
            </a:r>
            <a:r>
              <a:rPr lang="en-US" dirty="0" smtClean="0"/>
              <a:t> </a:t>
            </a:r>
            <a:r>
              <a:rPr lang="en-US" dirty="0" err="1"/>
              <a:t>chuỗi</a:t>
            </a:r>
            <a:endParaRPr lang="en-US" dirty="0"/>
          </a:p>
          <a:p>
            <a:pPr lvl="1"/>
            <a:r>
              <a:rPr lang="en-US" dirty="0" err="1"/>
              <a:t>Vào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smtClean="0"/>
              <a:t>vị</a:t>
            </a:r>
            <a:r>
              <a:rPr lang="en-US" dirty="0" smtClean="0"/>
              <a:t> </a:t>
            </a:r>
            <a:r>
              <a:rPr lang="en-US" dirty="0" err="1" smtClean="0"/>
              <a:t>trí</a:t>
            </a:r>
            <a:r>
              <a:rPr lang="en-US" dirty="0" smtClean="0"/>
              <a:t> </a:t>
            </a:r>
            <a:r>
              <a:rPr lang="en-US" dirty="0" err="1" smtClean="0"/>
              <a:t>khác</a:t>
            </a:r>
            <a:r>
              <a:rPr lang="en-US" dirty="0" smtClean="0"/>
              <a:t> </a:t>
            </a:r>
            <a:r>
              <a:rPr lang="en-US" dirty="0" err="1"/>
              <a:t>trên</a:t>
            </a:r>
            <a:r>
              <a:rPr lang="en-US" dirty="0"/>
              <a:t> </a:t>
            </a:r>
            <a:r>
              <a:rPr lang="en-US" dirty="0" err="1"/>
              <a:t>cùng</a:t>
            </a:r>
            <a:r>
              <a:rPr lang="en-US" dirty="0"/>
              <a:t> </a:t>
            </a:r>
            <a:r>
              <a:rPr lang="en-US" dirty="0" err="1"/>
              <a:t>một</a:t>
            </a:r>
            <a:r>
              <a:rPr lang="en-US" dirty="0"/>
              <a:t> </a:t>
            </a:r>
            <a:r>
              <a:rPr lang="en-US" dirty="0" err="1"/>
              <a:t>chuỗi</a:t>
            </a:r>
            <a:endParaRPr lang="en-US" dirty="0"/>
          </a:p>
          <a:p>
            <a:pPr lvl="1"/>
            <a:endParaRPr lang="en-US" dirty="0"/>
          </a:p>
          <a:p>
            <a:endParaRPr lang="en-US" dirty="0"/>
          </a:p>
        </p:txBody>
      </p:sp>
      <p:pic>
        <p:nvPicPr>
          <p:cNvPr id="6" name="Picture 5" descr="Diagram&#10;&#10;Description automatically generated">
            <a:extLst>
              <a:ext uri="{FF2B5EF4-FFF2-40B4-BE49-F238E27FC236}">
                <a16:creationId xmlns:a16="http://schemas.microsoft.com/office/drawing/2014/main" id="{9365B709-1812-02CF-CC86-5916329BBB8B}"/>
              </a:ext>
            </a:extLst>
          </p:cNvPr>
          <p:cNvPicPr>
            <a:picLocks noChangeAspect="1"/>
          </p:cNvPicPr>
          <p:nvPr/>
        </p:nvPicPr>
        <p:blipFill>
          <a:blip r:embed="rId3"/>
          <a:stretch>
            <a:fillRect/>
          </a:stretch>
        </p:blipFill>
        <p:spPr>
          <a:xfrm>
            <a:off x="1570821" y="2977581"/>
            <a:ext cx="6000750" cy="1666875"/>
          </a:xfrm>
          <a:prstGeom prst="rect">
            <a:avLst/>
          </a:prstGeom>
        </p:spPr>
      </p:pic>
    </p:spTree>
    <p:extLst>
      <p:ext uri="{BB962C8B-B14F-4D97-AF65-F5344CB8AC3E}">
        <p14:creationId xmlns:p14="http://schemas.microsoft.com/office/powerpoint/2010/main" val="3172204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87B5-91C2-C168-C56B-253F2CDF868D}"/>
              </a:ext>
            </a:extLst>
          </p:cNvPr>
          <p:cNvSpPr>
            <a:spLocks noGrp="1"/>
          </p:cNvSpPr>
          <p:nvPr>
            <p:ph type="title"/>
          </p:nvPr>
        </p:nvSpPr>
        <p:spPr/>
        <p:txBody>
          <a:bodyPr>
            <a:normAutofit fontScale="90000"/>
          </a:bodyPr>
          <a:lstStyle/>
          <a:p>
            <a:r>
              <a:rPr lang="en-US" dirty="0"/>
              <a:t>Self attention</a:t>
            </a:r>
          </a:p>
        </p:txBody>
      </p:sp>
      <p:sp>
        <p:nvSpPr>
          <p:cNvPr id="4" name="Slide Number Placeholder 3">
            <a:extLst>
              <a:ext uri="{FF2B5EF4-FFF2-40B4-BE49-F238E27FC236}">
                <a16:creationId xmlns:a16="http://schemas.microsoft.com/office/drawing/2014/main" id="{1F77DCA3-4DB8-8B11-DF37-E23373C3F3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5" name="encoder_self_attention">
            <a:hlinkClick r:id="" action="ppaction://media"/>
            <a:extLst>
              <a:ext uri="{FF2B5EF4-FFF2-40B4-BE49-F238E27FC236}">
                <a16:creationId xmlns:a16="http://schemas.microsoft.com/office/drawing/2014/main" id="{A993CD11-8D0D-BA40-0D17-B2739E076D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3776" y="649417"/>
            <a:ext cx="6436448" cy="3844665"/>
          </a:xfrm>
          <a:prstGeom prst="rect">
            <a:avLst/>
          </a:prstGeom>
          <a:noFill/>
          <a:ln>
            <a:noFill/>
          </a:ln>
        </p:spPr>
      </p:pic>
    </p:spTree>
    <p:extLst>
      <p:ext uri="{BB962C8B-B14F-4D97-AF65-F5344CB8AC3E}">
        <p14:creationId xmlns:p14="http://schemas.microsoft.com/office/powerpoint/2010/main" val="22225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Cách</a:t>
            </a:r>
            <a:r>
              <a:rPr lang="fr-FR" dirty="0" smtClean="0"/>
              <a:t> </a:t>
            </a:r>
            <a:r>
              <a:rPr lang="fr-FR" dirty="0" err="1" smtClean="0"/>
              <a:t>thực</a:t>
            </a:r>
            <a:r>
              <a:rPr lang="fr-FR" dirty="0" smtClean="0"/>
              <a:t> </a:t>
            </a:r>
            <a:r>
              <a:rPr lang="fr-FR" dirty="0" err="1" smtClean="0"/>
              <a:t>hiện</a:t>
            </a:r>
            <a:r>
              <a:rPr lang="fr-FR" dirty="0" smtClean="0"/>
              <a:t> self</a:t>
            </a:r>
            <a:r>
              <a:rPr lang="vi-VN" dirty="0"/>
              <a:t>-</a:t>
            </a:r>
            <a:r>
              <a:rPr lang="fr-FR" dirty="0"/>
              <a:t>attention</a:t>
            </a:r>
            <a:endParaRPr lang="en-US" dirty="0"/>
          </a:p>
        </p:txBody>
      </p:sp>
      <p:sp>
        <p:nvSpPr>
          <p:cNvPr id="4" name="Text Placeholder 3"/>
          <p:cNvSpPr>
            <a:spLocks noGrp="1"/>
          </p:cNvSpPr>
          <p:nvPr>
            <p:ph type="body" idx="1"/>
          </p:nvPr>
        </p:nvSpPr>
        <p:spPr>
          <a:xfrm>
            <a:off x="310896" y="676656"/>
            <a:ext cx="3475695" cy="3967800"/>
          </a:xfrm>
        </p:spPr>
        <p:txBody>
          <a:bodyPr>
            <a:normAutofit lnSpcReduction="10000"/>
          </a:bodyPr>
          <a:lstStyle/>
          <a:p>
            <a:pPr marL="114300" indent="0">
              <a:buNone/>
            </a:pPr>
            <a:r>
              <a:rPr lang="en-US" dirty="0" err="1"/>
              <a:t>Từ</a:t>
            </a:r>
            <a:r>
              <a:rPr lang="en-US" dirty="0"/>
              <a:t> ma </a:t>
            </a:r>
            <a:r>
              <a:rPr lang="en-US" dirty="0" err="1"/>
              <a:t>trận</a:t>
            </a:r>
            <a:r>
              <a:rPr lang="en-US" dirty="0"/>
              <a:t> </a:t>
            </a:r>
            <a:r>
              <a:rPr lang="en-US" dirty="0" err="1"/>
              <a:t>đầu</a:t>
            </a:r>
            <a:r>
              <a:rPr lang="en-US" dirty="0"/>
              <a:t> </a:t>
            </a:r>
            <a:r>
              <a:rPr lang="en-US" dirty="0" err="1"/>
              <a:t>vào</a:t>
            </a:r>
            <a:r>
              <a:rPr lang="en-US" dirty="0"/>
              <a:t>, </a:t>
            </a:r>
            <a:r>
              <a:rPr lang="en-US" dirty="0" err="1"/>
              <a:t>mô</a:t>
            </a:r>
            <a:r>
              <a:rPr lang="en-US" dirty="0"/>
              <a:t> </a:t>
            </a:r>
            <a:r>
              <a:rPr lang="en-US" dirty="0" err="1"/>
              <a:t>hình</a:t>
            </a:r>
            <a:r>
              <a:rPr lang="en-US" dirty="0"/>
              <a:t> </a:t>
            </a:r>
            <a:r>
              <a:rPr lang="en-US" dirty="0" err="1"/>
              <a:t>gồm</a:t>
            </a:r>
            <a:r>
              <a:rPr lang="en-US" dirty="0"/>
              <a:t> 3 ma </a:t>
            </a:r>
            <a:r>
              <a:rPr lang="en-US" dirty="0" err="1"/>
              <a:t>trận</a:t>
            </a:r>
            <a:r>
              <a:rPr lang="en-US" dirty="0"/>
              <a:t> </a:t>
            </a:r>
            <a:r>
              <a:rPr lang="en-US" dirty="0" err="1"/>
              <a:t>trọng</a:t>
            </a:r>
            <a:r>
              <a:rPr lang="en-US" dirty="0"/>
              <a:t> </a:t>
            </a:r>
            <a:r>
              <a:rPr lang="en-US" dirty="0" err="1"/>
              <a:t>số</a:t>
            </a:r>
            <a:r>
              <a:rPr lang="en-US" dirty="0"/>
              <a:t> </a:t>
            </a:r>
            <a:r>
              <a:rPr lang="en-US" dirty="0" err="1"/>
              <a:t>được</a:t>
            </a:r>
            <a:r>
              <a:rPr lang="en-US" dirty="0"/>
              <a:t> </a:t>
            </a:r>
            <a:r>
              <a:rPr lang="en-US" dirty="0" err="1"/>
              <a:t>khởi</a:t>
            </a:r>
            <a:r>
              <a:rPr lang="en-US" dirty="0"/>
              <a:t> </a:t>
            </a:r>
            <a:r>
              <a:rPr lang="en-US" dirty="0" err="1"/>
              <a:t>tạo</a:t>
            </a:r>
            <a:r>
              <a:rPr lang="en-US" dirty="0"/>
              <a:t>:</a:t>
            </a:r>
          </a:p>
          <a:p>
            <a:r>
              <a:rPr lang="en-US" dirty="0"/>
              <a:t>Query vector: </a:t>
            </a:r>
            <a:r>
              <a:rPr lang="en-US" dirty="0" err="1"/>
              <a:t>chứa</a:t>
            </a:r>
            <a:r>
              <a:rPr lang="en-US" dirty="0"/>
              <a:t> </a:t>
            </a:r>
            <a:r>
              <a:rPr lang="en-US" dirty="0" err="1"/>
              <a:t>thông</a:t>
            </a:r>
            <a:r>
              <a:rPr lang="en-US" dirty="0"/>
              <a:t> tin </a:t>
            </a:r>
            <a:r>
              <a:rPr lang="en-US" dirty="0" err="1"/>
              <a:t>của</a:t>
            </a:r>
            <a:r>
              <a:rPr lang="en-US" dirty="0"/>
              <a:t> </a:t>
            </a:r>
            <a:r>
              <a:rPr lang="en-US" dirty="0" err="1"/>
              <a:t>từ</a:t>
            </a:r>
            <a:r>
              <a:rPr lang="en-US" dirty="0"/>
              <a:t> </a:t>
            </a:r>
            <a:r>
              <a:rPr lang="en-US" dirty="0" err="1"/>
              <a:t>được</a:t>
            </a:r>
            <a:r>
              <a:rPr lang="en-US" dirty="0"/>
              <a:t> </a:t>
            </a:r>
            <a:r>
              <a:rPr lang="en-US" dirty="0" err="1"/>
              <a:t>tìm</a:t>
            </a:r>
            <a:r>
              <a:rPr lang="en-US" dirty="0"/>
              <a:t> </a:t>
            </a:r>
            <a:r>
              <a:rPr lang="en-US" dirty="0" err="1"/>
              <a:t>kím</a:t>
            </a:r>
            <a:endParaRPr lang="en-US" dirty="0"/>
          </a:p>
          <a:p>
            <a:r>
              <a:rPr lang="en-US" dirty="0"/>
              <a:t>Key vector: vector </a:t>
            </a:r>
            <a:r>
              <a:rPr lang="en-US" dirty="0" err="1"/>
              <a:t>biểu</a:t>
            </a:r>
            <a:r>
              <a:rPr lang="en-US" dirty="0"/>
              <a:t> </a:t>
            </a:r>
            <a:r>
              <a:rPr lang="en-US" dirty="0" err="1"/>
              <a:t>thị</a:t>
            </a:r>
            <a:r>
              <a:rPr lang="en-US" dirty="0"/>
              <a:t> </a:t>
            </a:r>
            <a:r>
              <a:rPr lang="en-US" dirty="0" err="1"/>
              <a:t>thông</a:t>
            </a:r>
            <a:r>
              <a:rPr lang="en-US" dirty="0"/>
              <a:t> tin </a:t>
            </a:r>
            <a:r>
              <a:rPr lang="en-US" dirty="0" err="1"/>
              <a:t>các</a:t>
            </a:r>
            <a:r>
              <a:rPr lang="en-US" dirty="0"/>
              <a:t> </a:t>
            </a:r>
            <a:r>
              <a:rPr lang="en-US" dirty="0" err="1"/>
              <a:t>từ</a:t>
            </a:r>
            <a:r>
              <a:rPr lang="en-US" dirty="0"/>
              <a:t> </a:t>
            </a:r>
            <a:r>
              <a:rPr lang="en-US" dirty="0" err="1"/>
              <a:t>được</a:t>
            </a:r>
            <a:r>
              <a:rPr lang="en-US" dirty="0"/>
              <a:t> dung </a:t>
            </a:r>
            <a:r>
              <a:rPr lang="en-US" dirty="0" err="1"/>
              <a:t>để</a:t>
            </a:r>
            <a:r>
              <a:rPr lang="en-US" dirty="0"/>
              <a:t> so </a:t>
            </a:r>
            <a:r>
              <a:rPr lang="en-US" dirty="0" err="1"/>
              <a:t>sánh</a:t>
            </a:r>
            <a:r>
              <a:rPr lang="en-US" dirty="0"/>
              <a:t> </a:t>
            </a:r>
            <a:r>
              <a:rPr lang="en-US" dirty="0" err="1"/>
              <a:t>với</a:t>
            </a:r>
            <a:r>
              <a:rPr lang="en-US" dirty="0"/>
              <a:t> </a:t>
            </a:r>
            <a:r>
              <a:rPr lang="en-US" dirty="0" err="1"/>
              <a:t>từ</a:t>
            </a:r>
            <a:r>
              <a:rPr lang="en-US" dirty="0"/>
              <a:t> </a:t>
            </a:r>
            <a:r>
              <a:rPr lang="en-US" dirty="0" err="1"/>
              <a:t>được</a:t>
            </a:r>
            <a:r>
              <a:rPr lang="en-US" dirty="0"/>
              <a:t> </a:t>
            </a:r>
            <a:r>
              <a:rPr lang="en-US" dirty="0" err="1"/>
              <a:t>tìm</a:t>
            </a:r>
            <a:r>
              <a:rPr lang="en-US" dirty="0"/>
              <a:t> </a:t>
            </a:r>
            <a:r>
              <a:rPr lang="en-US" dirty="0" err="1"/>
              <a:t>kím</a:t>
            </a:r>
            <a:r>
              <a:rPr lang="en-US" dirty="0"/>
              <a:t>.</a:t>
            </a:r>
          </a:p>
          <a:p>
            <a:r>
              <a:rPr lang="en-US" dirty="0"/>
              <a:t>Value vector: vector </a:t>
            </a:r>
            <a:r>
              <a:rPr lang="en-US" dirty="0" err="1"/>
              <a:t>biểu</a:t>
            </a:r>
            <a:r>
              <a:rPr lang="en-US" dirty="0"/>
              <a:t> </a:t>
            </a:r>
            <a:r>
              <a:rPr lang="en-US" dirty="0" err="1"/>
              <a:t>diễn</a:t>
            </a:r>
            <a:r>
              <a:rPr lang="en-US" dirty="0"/>
              <a:t> </a:t>
            </a:r>
            <a:r>
              <a:rPr lang="en-US" dirty="0" err="1"/>
              <a:t>nội</a:t>
            </a:r>
            <a:r>
              <a:rPr lang="en-US" dirty="0"/>
              <a:t> dung, ý </a:t>
            </a:r>
            <a:r>
              <a:rPr lang="en-US" dirty="0" err="1"/>
              <a:t>nghĩa</a:t>
            </a:r>
            <a:r>
              <a:rPr lang="en-US" dirty="0"/>
              <a:t> </a:t>
            </a:r>
            <a:r>
              <a:rPr lang="en-US" dirty="0" err="1"/>
              <a:t>của</a:t>
            </a:r>
            <a:r>
              <a:rPr lang="en-US" dirty="0"/>
              <a:t> </a:t>
            </a:r>
            <a:r>
              <a:rPr lang="en-US" dirty="0" err="1"/>
              <a:t>các</a:t>
            </a:r>
            <a:r>
              <a:rPr lang="en-US" dirty="0"/>
              <a:t> </a:t>
            </a:r>
            <a:r>
              <a:rPr lang="en-US" dirty="0" err="1"/>
              <a:t>từ</a:t>
            </a:r>
            <a:endParaRPr lang="en-US" dirty="0"/>
          </a:p>
          <a:p>
            <a:endParaRPr lang="en-US" dirty="0"/>
          </a:p>
          <a:p>
            <a:pPr marL="114300" indent="0">
              <a:buNone/>
            </a:pPr>
            <a:endParaRPr lang="en-US" dirty="0"/>
          </a:p>
        </p:txBody>
      </p:sp>
      <p:pic>
        <p:nvPicPr>
          <p:cNvPr id="5" name="Picture 4" descr="Diagram&#10;&#10;Description automatically generated">
            <a:extLst>
              <a:ext uri="{FF2B5EF4-FFF2-40B4-BE49-F238E27FC236}">
                <a16:creationId xmlns:a16="http://schemas.microsoft.com/office/drawing/2014/main" id="{EACFD2AE-E9E7-13B0-FECC-24893D8C4145}"/>
              </a:ext>
            </a:extLst>
          </p:cNvPr>
          <p:cNvPicPr>
            <a:picLocks noChangeAspect="1"/>
          </p:cNvPicPr>
          <p:nvPr/>
        </p:nvPicPr>
        <p:blipFill>
          <a:blip r:embed="rId2"/>
          <a:stretch>
            <a:fillRect/>
          </a:stretch>
        </p:blipFill>
        <p:spPr>
          <a:xfrm>
            <a:off x="3786591" y="958098"/>
            <a:ext cx="4847668" cy="3571132"/>
          </a:xfrm>
          <a:prstGeom prst="rect">
            <a:avLst/>
          </a:prstGeom>
        </p:spPr>
      </p:pic>
    </p:spTree>
    <p:extLst>
      <p:ext uri="{BB962C8B-B14F-4D97-AF65-F5344CB8AC3E}">
        <p14:creationId xmlns:p14="http://schemas.microsoft.com/office/powerpoint/2010/main" val="368318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Query</a:t>
            </a:r>
            <a:r>
              <a:rPr lang="fr-FR" dirty="0"/>
              <a:t>, key and value</a:t>
            </a:r>
            <a:endParaRPr lang="en-US" dirty="0"/>
          </a:p>
        </p:txBody>
      </p:sp>
      <p:sp>
        <p:nvSpPr>
          <p:cNvPr id="4" name="Text Placeholder 3"/>
          <p:cNvSpPr>
            <a:spLocks noGrp="1"/>
          </p:cNvSpPr>
          <p:nvPr>
            <p:ph type="body" idx="1"/>
          </p:nvPr>
        </p:nvSpPr>
        <p:spPr/>
        <p:txBody>
          <a:bodyPr/>
          <a:lstStyle/>
          <a:p>
            <a:endParaRPr lang="en-US"/>
          </a:p>
        </p:txBody>
      </p:sp>
      <p:pic>
        <p:nvPicPr>
          <p:cNvPr id="5122" name="Picture 2" descr="https://lena-voita.github.io/resources/lectures/seq2seq/transformer/qkv_explained-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533" y="935450"/>
            <a:ext cx="5851326" cy="353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919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2C7C3-A790-F508-0E19-5CF29533CA04}"/>
              </a:ext>
            </a:extLst>
          </p:cNvPr>
          <p:cNvSpPr>
            <a:spLocks noGrp="1"/>
          </p:cNvSpPr>
          <p:nvPr>
            <p:ph type="title"/>
          </p:nvPr>
        </p:nvSpPr>
        <p:spPr/>
        <p:txBody>
          <a:bodyPr>
            <a:normAutofit fontScale="90000"/>
          </a:bodyPr>
          <a:lstStyle/>
          <a:p>
            <a:r>
              <a:rPr lang="en-US" dirty="0" err="1" smtClean="0"/>
              <a:t>Cách</a:t>
            </a:r>
            <a:r>
              <a:rPr lang="en-US" dirty="0" smtClean="0"/>
              <a:t> </a:t>
            </a:r>
            <a:r>
              <a:rPr lang="en-US" dirty="0" err="1" smtClean="0"/>
              <a:t>tính</a:t>
            </a:r>
            <a:r>
              <a:rPr lang="en-US" dirty="0" smtClean="0"/>
              <a:t> </a:t>
            </a:r>
            <a:r>
              <a:rPr lang="vi-VN" dirty="0" smtClean="0"/>
              <a:t>self-attention</a:t>
            </a:r>
            <a:endParaRPr lang="en-US" dirty="0"/>
          </a:p>
        </p:txBody>
      </p:sp>
      <p:sp>
        <p:nvSpPr>
          <p:cNvPr id="3" name="Text Placeholder 2">
            <a:extLst>
              <a:ext uri="{FF2B5EF4-FFF2-40B4-BE49-F238E27FC236}">
                <a16:creationId xmlns:a16="http://schemas.microsoft.com/office/drawing/2014/main" id="{A8D6DA60-9586-4FA1-182F-B13341C7F4B6}"/>
              </a:ext>
            </a:extLst>
          </p:cNvPr>
          <p:cNvSpPr>
            <a:spLocks noGrp="1"/>
          </p:cNvSpPr>
          <p:nvPr>
            <p:ph type="body" idx="1"/>
          </p:nvPr>
        </p:nvSpPr>
        <p:spPr>
          <a:xfrm>
            <a:off x="310896" y="676655"/>
            <a:ext cx="4640245" cy="3939950"/>
          </a:xfrm>
        </p:spPr>
        <p:txBody>
          <a:bodyPr>
            <a:normAutofit fontScale="70000" lnSpcReduction="20000"/>
          </a:bodyPr>
          <a:lstStyle/>
          <a:p>
            <a:pPr marL="114300" indent="0">
              <a:buNone/>
            </a:pPr>
            <a:r>
              <a:rPr lang="en-US" dirty="0" err="1"/>
              <a:t>Để</a:t>
            </a:r>
            <a:r>
              <a:rPr lang="en-US" dirty="0"/>
              <a:t> </a:t>
            </a:r>
            <a:r>
              <a:rPr lang="en-US" dirty="0" err="1"/>
              <a:t>tính</a:t>
            </a:r>
            <a:r>
              <a:rPr lang="en-US" dirty="0"/>
              <a:t> </a:t>
            </a:r>
            <a:r>
              <a:rPr lang="en-US" dirty="0" err="1"/>
              <a:t>giá</a:t>
            </a:r>
            <a:r>
              <a:rPr lang="en-US" dirty="0"/>
              <a:t> </a:t>
            </a:r>
            <a:r>
              <a:rPr lang="en-US" dirty="0" err="1"/>
              <a:t>trị</a:t>
            </a:r>
            <a:r>
              <a:rPr lang="en-US" dirty="0"/>
              <a:t> </a:t>
            </a:r>
            <a:r>
              <a:rPr lang="en-US" dirty="0" err="1"/>
              <a:t>tương</a:t>
            </a:r>
            <a:r>
              <a:rPr lang="en-US" dirty="0"/>
              <a:t> </a:t>
            </a:r>
            <a:r>
              <a:rPr lang="en-US" dirty="0" err="1"/>
              <a:t>quan</a:t>
            </a:r>
            <a:r>
              <a:rPr lang="en-US" dirty="0"/>
              <a:t> </a:t>
            </a:r>
            <a:r>
              <a:rPr lang="en-US" dirty="0" err="1"/>
              <a:t>giữa</a:t>
            </a:r>
            <a:r>
              <a:rPr lang="en-US" dirty="0"/>
              <a:t> </a:t>
            </a:r>
            <a:r>
              <a:rPr lang="en-US" dirty="0" err="1"/>
              <a:t>từ</a:t>
            </a:r>
            <a:r>
              <a:rPr lang="en-US" dirty="0"/>
              <a:t> </a:t>
            </a:r>
            <a:r>
              <a:rPr lang="en-US" dirty="0" err="1"/>
              <a:t>được</a:t>
            </a:r>
            <a:r>
              <a:rPr lang="en-US" dirty="0"/>
              <a:t> </a:t>
            </a:r>
            <a:r>
              <a:rPr lang="en-US" dirty="0" err="1"/>
              <a:t>tìm</a:t>
            </a:r>
            <a:r>
              <a:rPr lang="en-US" dirty="0"/>
              <a:t> </a:t>
            </a:r>
            <a:r>
              <a:rPr lang="en-US" dirty="0" err="1"/>
              <a:t>kím</a:t>
            </a:r>
            <a:r>
              <a:rPr lang="en-US" dirty="0"/>
              <a:t> </a:t>
            </a:r>
            <a:r>
              <a:rPr lang="en-US" dirty="0" err="1"/>
              <a:t>và</a:t>
            </a:r>
            <a:r>
              <a:rPr lang="en-US" dirty="0"/>
              <a:t> </a:t>
            </a:r>
            <a:r>
              <a:rPr lang="en-US" dirty="0" err="1"/>
              <a:t>các</a:t>
            </a:r>
            <a:r>
              <a:rPr lang="en-US" dirty="0"/>
              <a:t> </a:t>
            </a:r>
            <a:r>
              <a:rPr lang="en-US" dirty="0" err="1"/>
              <a:t>từ</a:t>
            </a:r>
            <a:r>
              <a:rPr lang="en-US" dirty="0"/>
              <a:t> </a:t>
            </a:r>
            <a:r>
              <a:rPr lang="en-US" dirty="0" err="1"/>
              <a:t>còn</a:t>
            </a:r>
            <a:r>
              <a:rPr lang="en-US" dirty="0"/>
              <a:t> </a:t>
            </a:r>
            <a:r>
              <a:rPr lang="en-US" dirty="0" err="1"/>
              <a:t>lại</a:t>
            </a:r>
            <a:r>
              <a:rPr lang="en-US" dirty="0"/>
              <a:t>, </a:t>
            </a:r>
            <a:r>
              <a:rPr lang="vi-VN" dirty="0"/>
              <a:t>ta làm theo các bước</a:t>
            </a:r>
            <a:r>
              <a:rPr lang="vi-VN" dirty="0" smtClean="0"/>
              <a:t>:</a:t>
            </a:r>
            <a:endParaRPr lang="en-US" dirty="0" smtClean="0"/>
          </a:p>
          <a:p>
            <a:endParaRPr lang="vi-VN" dirty="0"/>
          </a:p>
          <a:p>
            <a:r>
              <a:rPr lang="vi-VN" b="0" i="0" dirty="0">
                <a:solidFill>
                  <a:schemeClr val="accent1">
                    <a:lumMod val="75000"/>
                  </a:schemeClr>
                </a:solidFill>
                <a:effectLst/>
                <a:latin typeface="Helvetica" panose="020B0604020202020204" pitchFamily="34" charset="0"/>
              </a:rPr>
              <a:t>Bước 1: Tính ma trận query, key, value bằng cách khởi tạo 3 ma trận trọng số query, key, vector. Sau đó nhân input với các ma trận trọng số này để tạo thành 3 ma trận tương ứng.</a:t>
            </a:r>
          </a:p>
          <a:p>
            <a:endParaRPr lang="en-US" b="0" i="0" dirty="0" smtClean="0">
              <a:solidFill>
                <a:schemeClr val="accent1">
                  <a:lumMod val="75000"/>
                </a:schemeClr>
              </a:solidFill>
              <a:effectLst/>
              <a:latin typeface="Helvetica" panose="020B0604020202020204" pitchFamily="34" charset="0"/>
            </a:endParaRPr>
          </a:p>
          <a:p>
            <a:r>
              <a:rPr lang="vi-VN" b="0" i="0" dirty="0" smtClean="0">
                <a:solidFill>
                  <a:schemeClr val="accent1">
                    <a:lumMod val="75000"/>
                  </a:schemeClr>
                </a:solidFill>
                <a:effectLst/>
                <a:latin typeface="Helvetica" panose="020B0604020202020204" pitchFamily="34" charset="0"/>
              </a:rPr>
              <a:t>Bước </a:t>
            </a:r>
            <a:r>
              <a:rPr lang="vi-VN" b="0" i="0" dirty="0">
                <a:solidFill>
                  <a:schemeClr val="accent1">
                    <a:lumMod val="75000"/>
                  </a:schemeClr>
                </a:solidFill>
                <a:effectLst/>
                <a:latin typeface="Helvetica" panose="020B0604020202020204" pitchFamily="34" charset="0"/>
              </a:rPr>
              <a:t>2: Tính attention weights. Nhân 2 ma trận key, query vừa được tính ở trên với nhau để với ý nghĩa là so sánh giữa câu query và key để học mối tương quan. Sau đó thì chuẩn hóa về đoạn [0-1] bằng hàm softmax. 1 có nghĩa là câu query giống với key, 0 có nghĩa là không giống.</a:t>
            </a:r>
          </a:p>
          <a:p>
            <a:endParaRPr lang="en-US" b="0" i="0" dirty="0" smtClean="0">
              <a:solidFill>
                <a:schemeClr val="accent1">
                  <a:lumMod val="75000"/>
                </a:schemeClr>
              </a:solidFill>
              <a:effectLst/>
              <a:latin typeface="Helvetica" panose="020B0604020202020204" pitchFamily="34" charset="0"/>
            </a:endParaRPr>
          </a:p>
          <a:p>
            <a:r>
              <a:rPr lang="vi-VN" b="0" i="0" dirty="0" smtClean="0">
                <a:solidFill>
                  <a:schemeClr val="accent1">
                    <a:lumMod val="75000"/>
                  </a:schemeClr>
                </a:solidFill>
                <a:effectLst/>
                <a:latin typeface="Helvetica" panose="020B0604020202020204" pitchFamily="34" charset="0"/>
              </a:rPr>
              <a:t>Bước </a:t>
            </a:r>
            <a:r>
              <a:rPr lang="vi-VN" b="0" i="0" dirty="0">
                <a:solidFill>
                  <a:schemeClr val="accent1">
                    <a:lumMod val="75000"/>
                  </a:schemeClr>
                </a:solidFill>
                <a:effectLst/>
                <a:latin typeface="Helvetica" panose="020B0604020202020204" pitchFamily="34" charset="0"/>
              </a:rPr>
              <a:t>3: Tính output. Nhân attention weights với ma trận value. Điều này có nghĩa là chúng ta biểu diễn một từ bằng trung bình có trọng số (attention weights) của ma trận value.</a:t>
            </a:r>
          </a:p>
        </p:txBody>
      </p:sp>
      <p:sp>
        <p:nvSpPr>
          <p:cNvPr id="4" name="Slide Number Placeholder 3">
            <a:extLst>
              <a:ext uri="{FF2B5EF4-FFF2-40B4-BE49-F238E27FC236}">
                <a16:creationId xmlns:a16="http://schemas.microsoft.com/office/drawing/2014/main" id="{9B47BFC4-CED3-36CF-BEA3-4F94ADE13F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5" name="Picture 4"/>
          <p:cNvPicPr>
            <a:picLocks noChangeAspect="1"/>
          </p:cNvPicPr>
          <p:nvPr/>
        </p:nvPicPr>
        <p:blipFill>
          <a:blip r:embed="rId2"/>
          <a:stretch>
            <a:fillRect/>
          </a:stretch>
        </p:blipFill>
        <p:spPr>
          <a:xfrm>
            <a:off x="4943014" y="899315"/>
            <a:ext cx="4078136" cy="3494629"/>
          </a:xfrm>
          <a:prstGeom prst="rect">
            <a:avLst/>
          </a:prstGeom>
        </p:spPr>
      </p:pic>
    </p:spTree>
    <p:extLst>
      <p:ext uri="{BB962C8B-B14F-4D97-AF65-F5344CB8AC3E}">
        <p14:creationId xmlns:p14="http://schemas.microsoft.com/office/powerpoint/2010/main" val="253289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đặc</a:t>
            </a:r>
            <a:r>
              <a:rPr lang="en-US" dirty="0" smtClean="0"/>
              <a:t> </a:t>
            </a:r>
            <a:r>
              <a:rPr lang="en-US" dirty="0" err="1" smtClean="0"/>
              <a:t>trưng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5" name="Picture 4"/>
          <p:cNvPicPr>
            <a:picLocks noChangeAspect="1"/>
          </p:cNvPicPr>
          <p:nvPr/>
        </p:nvPicPr>
        <p:blipFill>
          <a:blip r:embed="rId2"/>
          <a:stretch>
            <a:fillRect/>
          </a:stretch>
        </p:blipFill>
        <p:spPr>
          <a:xfrm>
            <a:off x="1907377" y="1059365"/>
            <a:ext cx="5327638" cy="3379981"/>
          </a:xfrm>
          <a:prstGeom prst="rect">
            <a:avLst/>
          </a:prstGeom>
        </p:spPr>
      </p:pic>
    </p:spTree>
    <p:extLst>
      <p:ext uri="{BB962C8B-B14F-4D97-AF65-F5344CB8AC3E}">
        <p14:creationId xmlns:p14="http://schemas.microsoft.com/office/powerpoint/2010/main" val="3513006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attention score</a:t>
            </a:r>
            <a:endParaRPr lang="en-US" dirty="0"/>
          </a:p>
        </p:txBody>
      </p:sp>
      <p:sp>
        <p:nvSpPr>
          <p:cNvPr id="3" name="Text Placeholder 2"/>
          <p:cNvSpPr>
            <a:spLocks noGrp="1"/>
          </p:cNvSpPr>
          <p:nvPr>
            <p:ph type="body" idx="1"/>
          </p:nvPr>
        </p:nvSpPr>
        <p:spPr>
          <a:xfrm>
            <a:off x="310896" y="676656"/>
            <a:ext cx="4874421" cy="3967800"/>
          </a:xfrm>
        </p:spPr>
        <p:txBody>
          <a:bodyPr/>
          <a:lstStyle/>
          <a:p>
            <a:r>
              <a:rPr lang="en-US" err="1" smtClean="0"/>
              <a:t>Sử</a:t>
            </a:r>
            <a:r>
              <a:rPr lang="en-US" dirty="0" smtClean="0"/>
              <a:t> </a:t>
            </a:r>
            <a:r>
              <a:rPr lang="en-US" dirty="0" err="1" smtClean="0"/>
              <a:t>dụng</a:t>
            </a:r>
            <a:r>
              <a:rPr lang="en-US" dirty="0" smtClean="0"/>
              <a:t> cosine similarity metric</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2"/>
          <a:stretch>
            <a:fillRect/>
          </a:stretch>
        </p:blipFill>
        <p:spPr>
          <a:xfrm>
            <a:off x="375246" y="1338146"/>
            <a:ext cx="3921869" cy="1699088"/>
          </a:xfrm>
          <a:prstGeom prst="rect">
            <a:avLst/>
          </a:prstGeom>
        </p:spPr>
      </p:pic>
      <p:pic>
        <p:nvPicPr>
          <p:cNvPr id="6" name="Picture 5"/>
          <p:cNvPicPr>
            <a:picLocks noChangeAspect="1"/>
          </p:cNvPicPr>
          <p:nvPr/>
        </p:nvPicPr>
        <p:blipFill>
          <a:blip r:embed="rId3"/>
          <a:stretch>
            <a:fillRect/>
          </a:stretch>
        </p:blipFill>
        <p:spPr>
          <a:xfrm>
            <a:off x="4809578" y="1292736"/>
            <a:ext cx="4151184" cy="1789907"/>
          </a:xfrm>
          <a:prstGeom prst="rect">
            <a:avLst/>
          </a:prstGeom>
        </p:spPr>
      </p:pic>
      <p:pic>
        <p:nvPicPr>
          <p:cNvPr id="7" name="Picture 6"/>
          <p:cNvPicPr>
            <a:picLocks noChangeAspect="1"/>
          </p:cNvPicPr>
          <p:nvPr/>
        </p:nvPicPr>
        <p:blipFill>
          <a:blip r:embed="rId4"/>
          <a:stretch>
            <a:fillRect/>
          </a:stretch>
        </p:blipFill>
        <p:spPr>
          <a:xfrm>
            <a:off x="2503229" y="3037234"/>
            <a:ext cx="3883128" cy="1776090"/>
          </a:xfrm>
          <a:prstGeom prst="rect">
            <a:avLst/>
          </a:prstGeom>
        </p:spPr>
      </p:pic>
    </p:spTree>
    <p:extLst>
      <p:ext uri="{BB962C8B-B14F-4D97-AF65-F5344CB8AC3E}">
        <p14:creationId xmlns:p14="http://schemas.microsoft.com/office/powerpoint/2010/main" val="2002500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Multi-</a:t>
            </a:r>
            <a:r>
              <a:rPr lang="fr-FR" dirty="0" err="1"/>
              <a:t>head</a:t>
            </a:r>
            <a:r>
              <a:rPr lang="fr-FR" dirty="0"/>
              <a:t> attention</a:t>
            </a:r>
            <a:endParaRPr lang="en-US" dirty="0"/>
          </a:p>
        </p:txBody>
      </p:sp>
      <p:sp>
        <p:nvSpPr>
          <p:cNvPr id="3" name="Text Placeholder 2"/>
          <p:cNvSpPr>
            <a:spLocks noGrp="1"/>
          </p:cNvSpPr>
          <p:nvPr>
            <p:ph type="body" idx="1"/>
          </p:nvPr>
        </p:nvSpPr>
        <p:spPr>
          <a:xfrm>
            <a:off x="310896" y="676656"/>
            <a:ext cx="4261104" cy="3967800"/>
          </a:xfrm>
        </p:spPr>
        <p:txBody>
          <a:bodyPr/>
          <a:lstStyle/>
          <a:p>
            <a:r>
              <a:rPr lang="en-US" dirty="0" err="1"/>
              <a:t>Tăng</a:t>
            </a:r>
            <a:r>
              <a:rPr lang="en-US" dirty="0"/>
              <a:t> </a:t>
            </a:r>
            <a:r>
              <a:rPr lang="en-US" dirty="0" err="1"/>
              <a:t>số</a:t>
            </a:r>
            <a:r>
              <a:rPr lang="en-US" dirty="0"/>
              <a:t> </a:t>
            </a:r>
            <a:r>
              <a:rPr lang="en-US" dirty="0" err="1"/>
              <a:t>lượng</a:t>
            </a:r>
            <a:r>
              <a:rPr lang="en-US" dirty="0"/>
              <a:t> self-attention </a:t>
            </a:r>
            <a:r>
              <a:rPr lang="en-US" dirty="0" err="1"/>
              <a:t>để</a:t>
            </a:r>
            <a:r>
              <a:rPr lang="en-US" dirty="0"/>
              <a:t> tang </a:t>
            </a:r>
            <a:r>
              <a:rPr lang="en-US" dirty="0" err="1"/>
              <a:t>số</a:t>
            </a:r>
            <a:r>
              <a:rPr lang="en-US" dirty="0"/>
              <a:t> pattern </a:t>
            </a:r>
            <a:r>
              <a:rPr lang="en-US" dirty="0" err="1"/>
              <a:t>mà</a:t>
            </a:r>
            <a:r>
              <a:rPr lang="en-US" dirty="0"/>
              <a:t> </a:t>
            </a:r>
            <a:r>
              <a:rPr lang="en-US" dirty="0" err="1"/>
              <a:t>mô</a:t>
            </a:r>
            <a:r>
              <a:rPr lang="en-US" dirty="0"/>
              <a:t> </a:t>
            </a:r>
            <a:r>
              <a:rPr lang="en-US" dirty="0" err="1"/>
              <a:t>hình</a:t>
            </a:r>
            <a:r>
              <a:rPr lang="en-US" dirty="0"/>
              <a:t> </a:t>
            </a:r>
            <a:r>
              <a:rPr lang="en-US" dirty="0" err="1"/>
              <a:t>học</a:t>
            </a:r>
            <a:r>
              <a:rPr lang="en-US" dirty="0"/>
              <a:t> </a:t>
            </a:r>
            <a:r>
              <a:rPr lang="en-US" dirty="0" err="1"/>
              <a:t>được</a:t>
            </a:r>
            <a:r>
              <a:rPr lang="en-US" dirty="0"/>
              <a:t>. </a:t>
            </a:r>
            <a:r>
              <a:rPr lang="en-US" dirty="0" err="1"/>
              <a:t>Từ</a:t>
            </a:r>
            <a:r>
              <a:rPr lang="en-US" dirty="0"/>
              <a:t> </a:t>
            </a:r>
            <a:r>
              <a:rPr lang="en-US" dirty="0" err="1"/>
              <a:t>đó</a:t>
            </a:r>
            <a:r>
              <a:rPr lang="en-US" dirty="0"/>
              <a:t> </a:t>
            </a:r>
            <a:r>
              <a:rPr lang="en-US" dirty="0" err="1"/>
              <a:t>giúp</a:t>
            </a:r>
            <a:r>
              <a:rPr lang="en-US" dirty="0"/>
              <a:t> </a:t>
            </a:r>
            <a:r>
              <a:rPr lang="en-US" dirty="0" err="1"/>
              <a:t>mô</a:t>
            </a:r>
            <a:r>
              <a:rPr lang="en-US" dirty="0"/>
              <a:t> </a:t>
            </a:r>
            <a:r>
              <a:rPr lang="en-US" dirty="0" err="1"/>
              <a:t>hình</a:t>
            </a:r>
            <a:r>
              <a:rPr lang="en-US" dirty="0"/>
              <a:t> </a:t>
            </a:r>
            <a:r>
              <a:rPr lang="en-US" dirty="0" err="1"/>
              <a:t>ghi</a:t>
            </a:r>
            <a:r>
              <a:rPr lang="en-US" dirty="0"/>
              <a:t> </a:t>
            </a:r>
            <a:r>
              <a:rPr lang="en-US" dirty="0" err="1"/>
              <a:t>nhớ</a:t>
            </a:r>
            <a:r>
              <a:rPr lang="en-US" dirty="0"/>
              <a:t> </a:t>
            </a:r>
            <a:r>
              <a:rPr lang="en-US" dirty="0" err="1"/>
              <a:t>nhiều</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với</a:t>
            </a:r>
            <a:r>
              <a:rPr lang="en-US" dirty="0"/>
              <a:t> </a:t>
            </a:r>
            <a:r>
              <a:rPr lang="en-US" dirty="0" err="1"/>
              <a:t>nhau</a:t>
            </a:r>
            <a:endParaRPr lang="en-US" dirty="0"/>
          </a:p>
        </p:txBody>
      </p:sp>
      <p:pic>
        <p:nvPicPr>
          <p:cNvPr id="4" name="multi_head">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4995633" y="940594"/>
            <a:ext cx="3127375" cy="3262312"/>
          </a:xfrm>
        </p:spPr>
      </p:pic>
    </p:spTree>
    <p:extLst>
      <p:ext uri="{BB962C8B-B14F-4D97-AF65-F5344CB8AC3E}">
        <p14:creationId xmlns:p14="http://schemas.microsoft.com/office/powerpoint/2010/main" val="6659875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a:t>Seg2seg </a:t>
            </a:r>
            <a:r>
              <a:rPr lang="en-US" sz="2000" b="1" dirty="0" err="1"/>
              <a:t>cho</a:t>
            </a:r>
            <a:r>
              <a:rPr lang="en-US" sz="2000" b="1" dirty="0"/>
              <a:t> </a:t>
            </a:r>
            <a:r>
              <a:rPr lang="vi-VN" sz="2000" b="1" dirty="0"/>
              <a:t>dịch máy</a:t>
            </a:r>
          </a:p>
          <a:p>
            <a:pPr marL="457200" lvl="0" indent="-355600" algn="l" rtl="0">
              <a:spcBef>
                <a:spcPts val="0"/>
              </a:spcBef>
              <a:spcAft>
                <a:spcPts val="0"/>
              </a:spcAft>
              <a:buClr>
                <a:srgbClr val="1155CC"/>
              </a:buClr>
              <a:buSzPts val="2000"/>
              <a:buAutoNum type="arabicPeriod"/>
            </a:pPr>
            <a:r>
              <a:rPr lang="vi-VN" sz="2000" b="1" dirty="0"/>
              <a:t>Áp dụng attention cho seg2seg</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Masked</a:t>
            </a:r>
            <a:r>
              <a:rPr lang="fr-FR" dirty="0"/>
              <a:t> self attention (</a:t>
            </a:r>
            <a:r>
              <a:rPr lang="fr-FR" dirty="0" err="1"/>
              <a:t>decoder</a:t>
            </a:r>
            <a:r>
              <a:rPr lang="fr-FR" dirty="0"/>
              <a:t>)</a:t>
            </a:r>
            <a:endParaRPr lang="en-US" dirty="0"/>
          </a:p>
        </p:txBody>
      </p:sp>
      <p:sp>
        <p:nvSpPr>
          <p:cNvPr id="3" name="Text Placeholder 2"/>
          <p:cNvSpPr>
            <a:spLocks noGrp="1"/>
          </p:cNvSpPr>
          <p:nvPr>
            <p:ph type="body" idx="1"/>
          </p:nvPr>
        </p:nvSpPr>
        <p:spPr>
          <a:xfrm>
            <a:off x="310896" y="676656"/>
            <a:ext cx="5059757" cy="3967800"/>
          </a:xfrm>
        </p:spPr>
        <p:txBody>
          <a:bodyPr>
            <a:normAutofit fontScale="85000" lnSpcReduction="10000"/>
          </a:bodyPr>
          <a:lstStyle/>
          <a:p>
            <a:pPr algn="l" fontAlgn="base"/>
            <a:r>
              <a:rPr lang="vi-VN" b="0" i="0" dirty="0">
                <a:solidFill>
                  <a:srgbClr val="333333"/>
                </a:solidFill>
                <a:effectLst/>
                <a:latin typeface="Helvetica" panose="020B0604020202020204" pitchFamily="34" charset="0"/>
              </a:rPr>
              <a:t>Masked Multi Head Attention là multi head </a:t>
            </a:r>
            <a:r>
              <a:rPr lang="vi-VN" b="0" i="0" dirty="0" smtClean="0">
                <a:solidFill>
                  <a:srgbClr val="333333"/>
                </a:solidFill>
                <a:effectLst/>
                <a:latin typeface="Helvetica" panose="020B0604020202020204" pitchFamily="34" charset="0"/>
              </a:rPr>
              <a:t>attention</a:t>
            </a:r>
            <a:r>
              <a:rPr lang="en-US" dirty="0">
                <a:solidFill>
                  <a:srgbClr val="333333"/>
                </a:solidFill>
                <a:latin typeface="Helvetica" panose="020B0604020202020204" pitchFamily="34" charset="0"/>
              </a:rPr>
              <a:t> </a:t>
            </a:r>
            <a:r>
              <a:rPr lang="vi-VN" b="0" i="0" dirty="0" smtClean="0">
                <a:solidFill>
                  <a:srgbClr val="333333"/>
                </a:solidFill>
                <a:effectLst/>
                <a:latin typeface="Helvetica" panose="020B0604020202020204" pitchFamily="34" charset="0"/>
              </a:rPr>
              <a:t>dùng </a:t>
            </a:r>
            <a:r>
              <a:rPr lang="vi-VN" b="0" i="0" dirty="0">
                <a:solidFill>
                  <a:srgbClr val="333333"/>
                </a:solidFill>
                <a:effectLst/>
                <a:latin typeface="Helvetica" panose="020B0604020202020204" pitchFamily="34" charset="0"/>
              </a:rPr>
              <a:t>để encode các từ câu đích trong quá trình dịch</a:t>
            </a:r>
            <a:endParaRPr lang="en-US" b="0" i="0" dirty="0">
              <a:solidFill>
                <a:srgbClr val="333333"/>
              </a:solidFill>
              <a:effectLst/>
              <a:latin typeface="Helvetica" panose="020B0604020202020204" pitchFamily="34" charset="0"/>
            </a:endParaRPr>
          </a:p>
          <a:p>
            <a:pPr algn="l" fontAlgn="base"/>
            <a:r>
              <a:rPr lang="en-US" dirty="0">
                <a:solidFill>
                  <a:srgbClr val="333333"/>
                </a:solidFill>
                <a:latin typeface="Helvetica" panose="020B0604020202020204" pitchFamily="34" charset="0"/>
              </a:rPr>
              <a:t>T</a:t>
            </a:r>
            <a:r>
              <a:rPr lang="vi-VN" b="0" i="0" dirty="0">
                <a:solidFill>
                  <a:srgbClr val="333333"/>
                </a:solidFill>
                <a:effectLst/>
                <a:latin typeface="Helvetica" panose="020B0604020202020204" pitchFamily="34" charset="0"/>
              </a:rPr>
              <a:t>uy nhiên, </a:t>
            </a:r>
            <a:r>
              <a:rPr lang="en-US" b="0" i="0" dirty="0" err="1">
                <a:solidFill>
                  <a:srgbClr val="333333"/>
                </a:solidFill>
                <a:effectLst/>
                <a:latin typeface="Helvetica" panose="020B0604020202020204" pitchFamily="34" charset="0"/>
              </a:rPr>
              <a:t>khi</a:t>
            </a:r>
            <a:r>
              <a:rPr lang="en-US" b="0" i="0" dirty="0">
                <a:solidFill>
                  <a:srgbClr val="333333"/>
                </a:solidFill>
                <a:effectLst/>
                <a:latin typeface="Helvetica" panose="020B0604020202020204" pitchFamily="34" charset="0"/>
              </a:rPr>
              <a:t> </a:t>
            </a:r>
            <a:r>
              <a:rPr lang="en-US" b="0" i="0" dirty="0" err="1">
                <a:solidFill>
                  <a:srgbClr val="333333"/>
                </a:solidFill>
                <a:effectLst/>
                <a:latin typeface="Helvetica" panose="020B0604020202020204" pitchFamily="34" charset="0"/>
              </a:rPr>
              <a:t>huấn</a:t>
            </a:r>
            <a:r>
              <a:rPr lang="en-US" b="0" i="0" dirty="0">
                <a:solidFill>
                  <a:srgbClr val="333333"/>
                </a:solidFill>
                <a:effectLst/>
                <a:latin typeface="Helvetica" panose="020B0604020202020204" pitchFamily="34" charset="0"/>
              </a:rPr>
              <a:t> </a:t>
            </a:r>
            <a:r>
              <a:rPr lang="en-US" b="0" i="0" dirty="0" err="1">
                <a:solidFill>
                  <a:srgbClr val="333333"/>
                </a:solidFill>
                <a:effectLst/>
                <a:latin typeface="Helvetica" panose="020B0604020202020204" pitchFamily="34" charset="0"/>
              </a:rPr>
              <a:t>luyện</a:t>
            </a:r>
            <a:r>
              <a:rPr lang="en-US" b="0" i="0" dirty="0">
                <a:solidFill>
                  <a:srgbClr val="333333"/>
                </a:solidFill>
                <a:effectLst/>
                <a:latin typeface="Helvetica" panose="020B0604020202020204" pitchFamily="34" charset="0"/>
              </a:rPr>
              <a:t> </a:t>
            </a:r>
            <a:r>
              <a:rPr lang="vi-VN" b="0" i="0" dirty="0">
                <a:solidFill>
                  <a:srgbClr val="333333"/>
                </a:solidFill>
                <a:effectLst/>
                <a:latin typeface="Helvetica" panose="020B0604020202020204" pitchFamily="34" charset="0"/>
              </a:rPr>
              <a:t>cần lưu ý rằng phải che đi các từ ở tương lai chưa được mô hình dịch đến, để làm việc này thì đơn giản là chúng ta chỉ cần nhân với một vector chứa các giá trị 0,1.</a:t>
            </a:r>
            <a:endParaRPr lang="en-US" b="0" i="0" dirty="0">
              <a:solidFill>
                <a:srgbClr val="333333"/>
              </a:solidFill>
              <a:effectLst/>
              <a:latin typeface="Helvetica" panose="020B0604020202020204" pitchFamily="34" charset="0"/>
            </a:endParaRPr>
          </a:p>
          <a:p>
            <a:pPr algn="l" fontAlgn="base"/>
            <a:endParaRPr lang="vi-VN" b="0" i="0" dirty="0">
              <a:solidFill>
                <a:srgbClr val="333333"/>
              </a:solidFill>
              <a:effectLst/>
              <a:latin typeface="Helvetica" panose="020B0604020202020204" pitchFamily="34" charset="0"/>
            </a:endParaRPr>
          </a:p>
          <a:p>
            <a:pPr algn="l" fontAlgn="base"/>
            <a:r>
              <a:rPr lang="vi-VN" b="0" i="0" dirty="0">
                <a:solidFill>
                  <a:srgbClr val="333333"/>
                </a:solidFill>
                <a:effectLst/>
                <a:latin typeface="Helvetica" panose="020B0604020202020204" pitchFamily="34" charset="0"/>
              </a:rPr>
              <a:t>Trong decoder còn có một multi head attention khác có chức năng chú ý các từ ở mô hình encoder, layer này nhận vector key và value từ mô hình encoder, và output từ layer phía dưới. Đơn giản bởi vì chúng ta muốn so sánh sự tương quan giữa từ đang được dịch với các từ nguồn.</a:t>
            </a:r>
          </a:p>
          <a:p>
            <a:pPr marL="114300" indent="0">
              <a:buNone/>
            </a:pPr>
            <a:endParaRPr lang="en-US" dirty="0"/>
          </a:p>
        </p:txBody>
      </p:sp>
      <p:pic>
        <p:nvPicPr>
          <p:cNvPr id="4" name="masked_self_attn">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5370653" y="1029400"/>
            <a:ext cx="3665537" cy="3262312"/>
          </a:xfrm>
        </p:spPr>
      </p:pic>
    </p:spTree>
    <p:extLst>
      <p:ext uri="{BB962C8B-B14F-4D97-AF65-F5344CB8AC3E}">
        <p14:creationId xmlns:p14="http://schemas.microsoft.com/office/powerpoint/2010/main" val="29203969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Positional encoding</a:t>
            </a:r>
          </a:p>
        </p:txBody>
      </p:sp>
      <p:sp>
        <p:nvSpPr>
          <p:cNvPr id="3" name="Content Placeholder 2"/>
          <p:cNvSpPr>
            <a:spLocks noGrp="1"/>
          </p:cNvSpPr>
          <p:nvPr>
            <p:ph type="body" idx="1"/>
          </p:nvPr>
        </p:nvSpPr>
        <p:spPr/>
        <p:txBody>
          <a:bodyPr/>
          <a:lstStyle/>
          <a:p>
            <a:r>
              <a:rPr lang="en-US" dirty="0" err="1"/>
              <a:t>Trong</a:t>
            </a:r>
            <a:r>
              <a:rPr lang="en-US" dirty="0"/>
              <a:t> transformer, </a:t>
            </a:r>
            <a:r>
              <a:rPr lang="en-US" dirty="0" err="1"/>
              <a:t>toàn</a:t>
            </a:r>
            <a:r>
              <a:rPr lang="en-US" dirty="0"/>
              <a:t> </a:t>
            </a:r>
            <a:r>
              <a:rPr lang="en-US" dirty="0" err="1"/>
              <a:t>bộ</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sẽ</a:t>
            </a:r>
            <a:r>
              <a:rPr lang="en-US" dirty="0"/>
              <a:t> </a:t>
            </a:r>
            <a:r>
              <a:rPr lang="en-US" dirty="0" err="1"/>
              <a:t>được</a:t>
            </a:r>
            <a:r>
              <a:rPr lang="en-US" dirty="0"/>
              <a:t> </a:t>
            </a:r>
            <a:r>
              <a:rPr lang="en-US" dirty="0" err="1"/>
              <a:t>đưa</a:t>
            </a:r>
            <a:r>
              <a:rPr lang="en-US" dirty="0"/>
              <a:t> </a:t>
            </a:r>
            <a:r>
              <a:rPr lang="en-US" dirty="0" err="1"/>
              <a:t>vào</a:t>
            </a:r>
            <a:r>
              <a:rPr lang="en-US" dirty="0"/>
              <a:t> </a:t>
            </a:r>
            <a:r>
              <a:rPr lang="en-US" dirty="0" err="1"/>
              <a:t>mô</a:t>
            </a:r>
            <a:r>
              <a:rPr lang="en-US" dirty="0"/>
              <a:t> </a:t>
            </a:r>
            <a:r>
              <a:rPr lang="en-US" dirty="0" err="1"/>
              <a:t>hình</a:t>
            </a:r>
            <a:r>
              <a:rPr lang="en-US" dirty="0"/>
              <a:t> </a:t>
            </a:r>
            <a:r>
              <a:rPr lang="en-US" dirty="0" err="1"/>
              <a:t>cùng</a:t>
            </a:r>
            <a:r>
              <a:rPr lang="en-US" dirty="0"/>
              <a:t> </a:t>
            </a:r>
            <a:r>
              <a:rPr lang="en-US" dirty="0" err="1"/>
              <a:t>lúc</a:t>
            </a:r>
            <a:r>
              <a:rPr lang="en-US" dirty="0"/>
              <a:t> </a:t>
            </a:r>
            <a:r>
              <a:rPr lang="en-US" dirty="0">
                <a:sym typeface="Wingdings" panose="05000000000000000000" pitchFamily="2" charset="2"/>
              </a:rPr>
              <a:t> </a:t>
            </a:r>
            <a:r>
              <a:rPr lang="en-US" dirty="0" err="1">
                <a:sym typeface="Wingdings" panose="05000000000000000000" pitchFamily="2" charset="2"/>
              </a:rPr>
              <a:t>cần</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tin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vị</a:t>
            </a:r>
            <a:r>
              <a:rPr lang="en-US" dirty="0">
                <a:sym typeface="Wingdings" panose="05000000000000000000" pitchFamily="2" charset="2"/>
              </a:rPr>
              <a:t> </a:t>
            </a:r>
            <a:r>
              <a:rPr lang="en-US" dirty="0" err="1">
                <a:sym typeface="Wingdings" panose="05000000000000000000" pitchFamily="2" charset="2"/>
              </a:rPr>
              <a:t>trí</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từ</a:t>
            </a:r>
            <a:endParaRPr lang="en-US" dirty="0">
              <a:sym typeface="Wingdings" panose="05000000000000000000" pitchFamily="2" charset="2"/>
            </a:endParaRPr>
          </a:p>
          <a:p>
            <a:endParaRPr lang="en-US" dirty="0">
              <a:sym typeface="Wingdings" panose="05000000000000000000" pitchFamily="2" charset="2"/>
            </a:endParaRPr>
          </a:p>
          <a:p>
            <a:r>
              <a:rPr lang="en-US" dirty="0" err="1">
                <a:sym typeface="Wingdings" panose="05000000000000000000" pitchFamily="2" charset="2"/>
              </a:rPr>
              <a:t>Cách</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quyết</a:t>
            </a:r>
            <a:r>
              <a:rPr lang="en-US" dirty="0">
                <a:sym typeface="Wingdings" panose="05000000000000000000" pitchFamily="2" charset="2"/>
              </a:rPr>
              <a:t> </a:t>
            </a:r>
            <a:r>
              <a:rPr lang="en-US" dirty="0" err="1">
                <a:sym typeface="Wingdings" panose="05000000000000000000" pitchFamily="2" charset="2"/>
              </a:rPr>
              <a:t>đơn</a:t>
            </a:r>
            <a:r>
              <a:rPr lang="en-US" dirty="0">
                <a:sym typeface="Wingdings" panose="05000000000000000000" pitchFamily="2" charset="2"/>
              </a:rPr>
              <a:t> </a:t>
            </a:r>
            <a:r>
              <a:rPr lang="en-US" dirty="0" err="1">
                <a:sym typeface="Wingdings" panose="05000000000000000000" pitchFamily="2" charset="2"/>
              </a:rPr>
              <a:t>giản</a:t>
            </a:r>
            <a:r>
              <a:rPr lang="en-US" dirty="0">
                <a:sym typeface="Wingdings" panose="05000000000000000000" pitchFamily="2" charset="2"/>
              </a:rPr>
              <a:t>: </a:t>
            </a:r>
            <a:r>
              <a:rPr lang="en-US" dirty="0" err="1">
                <a:sym typeface="Wingdings" panose="05000000000000000000" pitchFamily="2" charset="2"/>
              </a:rPr>
              <a:t>sử</a:t>
            </a:r>
            <a:r>
              <a:rPr lang="en-US" dirty="0">
                <a:sym typeface="Wingdings" panose="05000000000000000000" pitchFamily="2" charset="2"/>
              </a:rPr>
              <a:t> </a:t>
            </a:r>
            <a:r>
              <a:rPr lang="en-US" dirty="0" err="1">
                <a:sym typeface="Wingdings" panose="05000000000000000000" pitchFamily="2" charset="2"/>
              </a:rPr>
              <a:t>dụng</a:t>
            </a:r>
            <a:r>
              <a:rPr lang="en-US" dirty="0">
                <a:sym typeface="Wingdings" panose="05000000000000000000" pitchFamily="2" charset="2"/>
              </a:rPr>
              <a:t> </a:t>
            </a:r>
            <a:r>
              <a:rPr lang="en-US" dirty="0" err="1">
                <a:sym typeface="Wingdings" panose="05000000000000000000" pitchFamily="2" charset="2"/>
              </a:rPr>
              <a:t>chuỗi</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từ</a:t>
            </a:r>
            <a:r>
              <a:rPr lang="en-US" dirty="0">
                <a:sym typeface="Wingdings" panose="05000000000000000000" pitchFamily="2" charset="2"/>
              </a:rPr>
              <a:t> 0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độ</a:t>
            </a:r>
            <a:r>
              <a:rPr lang="en-US" dirty="0">
                <a:sym typeface="Wingdings" panose="05000000000000000000" pitchFamily="2" charset="2"/>
              </a:rPr>
              <a:t> </a:t>
            </a:r>
            <a:r>
              <a:rPr lang="en-US" dirty="0" err="1">
                <a:sym typeface="Wingdings" panose="05000000000000000000" pitchFamily="2" charset="2"/>
              </a:rPr>
              <a:t>dài</a:t>
            </a:r>
            <a:r>
              <a:rPr lang="en-US" dirty="0">
                <a:sym typeface="Wingdings" panose="05000000000000000000" pitchFamily="2" charset="2"/>
              </a:rPr>
              <a:t> </a:t>
            </a:r>
            <a:r>
              <a:rPr lang="en-US" dirty="0" err="1">
                <a:sym typeface="Wingdings" panose="05000000000000000000" pitchFamily="2" charset="2"/>
              </a:rPr>
              <a:t>chuỗi</a:t>
            </a:r>
            <a:endParaRPr lang="en-US" dirty="0">
              <a:sym typeface="Wingdings" panose="05000000000000000000" pitchFamily="2" charset="2"/>
            </a:endParaRPr>
          </a:p>
          <a:p>
            <a:pPr lvl="1"/>
            <a:r>
              <a:rPr lang="en-US" dirty="0" err="1">
                <a:sym typeface="Wingdings" panose="05000000000000000000" pitchFamily="2" charset="2"/>
              </a:rPr>
              <a:t>Dự</a:t>
            </a:r>
            <a:r>
              <a:rPr lang="en-US" dirty="0">
                <a:sym typeface="Wingdings" panose="05000000000000000000" pitchFamily="2" charset="2"/>
              </a:rPr>
              <a:t> </a:t>
            </a:r>
            <a:r>
              <a:rPr lang="en-US" dirty="0" err="1">
                <a:sym typeface="Wingdings" panose="05000000000000000000" pitchFamily="2" charset="2"/>
              </a:rPr>
              <a:t>đoán</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tốt</a:t>
            </a:r>
            <a:r>
              <a:rPr lang="en-US" dirty="0">
                <a:sym typeface="Wingdings" panose="05000000000000000000" pitchFamily="2" charset="2"/>
              </a:rPr>
              <a:t> </a:t>
            </a:r>
            <a:r>
              <a:rPr lang="en-US" dirty="0" err="1">
                <a:sym typeface="Wingdings" panose="05000000000000000000" pitchFamily="2" charset="2"/>
              </a:rPr>
              <a:t>khi</a:t>
            </a:r>
            <a:r>
              <a:rPr lang="en-US" dirty="0">
                <a:sym typeface="Wingdings" panose="05000000000000000000" pitchFamily="2" charset="2"/>
              </a:rPr>
              <a:t> </a:t>
            </a:r>
            <a:r>
              <a:rPr lang="en-US" dirty="0" err="1">
                <a:sym typeface="Wingdings" panose="05000000000000000000" pitchFamily="2" charset="2"/>
              </a:rPr>
              <a:t>gặp</a:t>
            </a:r>
            <a:r>
              <a:rPr lang="en-US" dirty="0">
                <a:sym typeface="Wingdings" panose="05000000000000000000" pitchFamily="2" charset="2"/>
              </a:rPr>
              <a:t> </a:t>
            </a:r>
            <a:r>
              <a:rPr lang="en-US" dirty="0" err="1">
                <a:sym typeface="Wingdings" panose="05000000000000000000" pitchFamily="2" charset="2"/>
              </a:rPr>
              <a:t>câu</a:t>
            </a:r>
            <a:r>
              <a:rPr lang="en-US" dirty="0">
                <a:sym typeface="Wingdings" panose="05000000000000000000" pitchFamily="2" charset="2"/>
              </a:rPr>
              <a:t> </a:t>
            </a:r>
            <a:r>
              <a:rPr lang="en-US" dirty="0" err="1">
                <a:sym typeface="Wingdings" panose="05000000000000000000" pitchFamily="2" charset="2"/>
              </a:rPr>
              <a:t>dài</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câu</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train</a:t>
            </a:r>
          </a:p>
          <a:p>
            <a:pPr lvl="1"/>
            <a:endParaRPr lang="en-US" dirty="0"/>
          </a:p>
          <a:p>
            <a:endParaRPr lang="en-US" dirty="0"/>
          </a:p>
        </p:txBody>
      </p:sp>
    </p:spTree>
    <p:extLst>
      <p:ext uri="{BB962C8B-B14F-4D97-AF65-F5344CB8AC3E}">
        <p14:creationId xmlns:p14="http://schemas.microsoft.com/office/powerpoint/2010/main" val="70391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Positional encoding</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lstStyle/>
              <a:p>
                <a:r>
                  <a:rPr lang="en-US" dirty="0"/>
                  <a:t>Công </a:t>
                </a:r>
                <a:r>
                  <a:rPr lang="en-US" dirty="0" err="1"/>
                  <a:t>thức</a:t>
                </a:r>
                <a:r>
                  <a:rPr lang="en-US" dirty="0"/>
                  <a:t> </a:t>
                </a:r>
                <a:r>
                  <a:rPr lang="en-US" dirty="0" err="1"/>
                  <a:t>tính</a:t>
                </a:r>
                <a:r>
                  <a:rPr lang="en-US" dirty="0"/>
                  <a:t> </a:t>
                </a:r>
                <a:r>
                  <a:rPr lang="en-US" dirty="0" err="1"/>
                  <a:t>mã</a:t>
                </a:r>
                <a:r>
                  <a:rPr lang="en-US" dirty="0"/>
                  <a:t> </a:t>
                </a:r>
                <a:r>
                  <a:rPr lang="en-US" dirty="0" err="1"/>
                  <a:t>hóa</a:t>
                </a:r>
                <a:r>
                  <a:rPr lang="en-US" dirty="0"/>
                  <a:t> </a:t>
                </a:r>
                <a:r>
                  <a:rPr lang="en-US" dirty="0" err="1"/>
                  <a:t>vị</a:t>
                </a:r>
                <a:r>
                  <a:rPr lang="en-US" dirty="0"/>
                  <a:t> </a:t>
                </a:r>
                <a:r>
                  <a:rPr lang="en-US" dirty="0" err="1"/>
                  <a:t>trí</a:t>
                </a:r>
                <a:r>
                  <a:rPr lang="en-US" dirty="0"/>
                  <a:t> (positional encoding) </a:t>
                </a:r>
                <a:r>
                  <a:rPr lang="en-US" dirty="0" err="1"/>
                  <a:t>tại</a:t>
                </a:r>
                <a:r>
                  <a:rPr lang="en-US" dirty="0"/>
                  <a:t> </a:t>
                </a:r>
                <a:r>
                  <a:rPr lang="en-US" dirty="0" err="1"/>
                  <a:t>mỗi</a:t>
                </a:r>
                <a:r>
                  <a:rPr lang="en-US" dirty="0"/>
                  <a:t> </a:t>
                </a:r>
                <a:r>
                  <a:rPr lang="en-US" dirty="0" err="1"/>
                  <a:t>điểm</a:t>
                </a:r>
                <a:endParaRPr lang="en-US"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sin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78650" y="1371938"/>
            <a:ext cx="3308970" cy="945420"/>
          </a:xfrm>
          <a:prstGeom prst="rect">
            <a:avLst/>
          </a:prstGeom>
        </p:spPr>
      </p:pic>
      <p:pic>
        <p:nvPicPr>
          <p:cNvPr id="8" name="Picture 2" descr="https://lena-voita.github.io/resources/lectures/seq2seq/transformer/positional_encoding-m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085" y="1175298"/>
            <a:ext cx="2413411" cy="18652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ackground pattern&#10;&#10;Description automatically generated">
            <a:extLst>
              <a:ext uri="{FF2B5EF4-FFF2-40B4-BE49-F238E27FC236}">
                <a16:creationId xmlns:a16="http://schemas.microsoft.com/office/drawing/2014/main" id="{6D64CAB6-C011-060C-1656-E14270D1B041}"/>
              </a:ext>
            </a:extLst>
          </p:cNvPr>
          <p:cNvPicPr>
            <a:picLocks noChangeAspect="1"/>
          </p:cNvPicPr>
          <p:nvPr/>
        </p:nvPicPr>
        <p:blipFill>
          <a:blip r:embed="rId5"/>
          <a:stretch>
            <a:fillRect/>
          </a:stretch>
        </p:blipFill>
        <p:spPr>
          <a:xfrm>
            <a:off x="240632" y="2687750"/>
            <a:ext cx="5850309" cy="1805369"/>
          </a:xfrm>
          <a:prstGeom prst="rect">
            <a:avLst/>
          </a:prstGeom>
        </p:spPr>
      </p:pic>
    </p:spTree>
    <p:extLst>
      <p:ext uri="{BB962C8B-B14F-4D97-AF65-F5344CB8AC3E}">
        <p14:creationId xmlns:p14="http://schemas.microsoft.com/office/powerpoint/2010/main" val="1782906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Translation with transformer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135370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a:t>
            </a:r>
            <a:r>
              <a:rPr lang="en-US" dirty="0" err="1" smtClean="0"/>
              <a:t>Ứng</a:t>
            </a:r>
            <a:r>
              <a:rPr lang="en-US" dirty="0" smtClean="0"/>
              <a:t> </a:t>
            </a:r>
            <a:r>
              <a:rPr lang="en-US" dirty="0" err="1" smtClean="0"/>
              <a:t>dụng</a:t>
            </a:r>
            <a:r>
              <a:rPr lang="en-US" dirty="0" smtClean="0"/>
              <a:t> transformer</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934953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1026" name="Picture 2" descr="https://lh4.googleusercontent.com/XizChtQXKZObP4wtxwceSFmTvttOlTUG2RqXiEc0N2RN_ht-nNV5qjrh6I1PqmSEzbJTcPIzR78wCDrZtqv34EJwkdDdMh_pyrkNfJ4a94OwjodBR1fdidk3vEhC5VAKX0VrBBfX3r4zPHWoCEPGPjSO6NEu1BaTCUSy4Lct9OleZTosxFAyYuZx4L2yD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20" y="676656"/>
            <a:ext cx="7810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672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5" name="Text Placeholder 4"/>
          <p:cNvSpPr>
            <a:spLocks noGrp="1"/>
          </p:cNvSpPr>
          <p:nvPr>
            <p:ph type="body" idx="1"/>
          </p:nvPr>
        </p:nvSpPr>
        <p:spPr>
          <a:xfrm>
            <a:off x="310896" y="676656"/>
            <a:ext cx="5108597" cy="3967800"/>
          </a:xfrm>
        </p:spPr>
        <p:txBody>
          <a:bodyPr/>
          <a:lstStyle/>
          <a:p>
            <a:endParaRPr lang="en-US" dirty="0"/>
          </a:p>
        </p:txBody>
      </p:sp>
      <p:pic>
        <p:nvPicPr>
          <p:cNvPr id="6" name="Picture 5"/>
          <p:cNvPicPr>
            <a:picLocks noChangeAspect="1"/>
          </p:cNvPicPr>
          <p:nvPr/>
        </p:nvPicPr>
        <p:blipFill>
          <a:blip r:embed="rId2"/>
          <a:stretch>
            <a:fillRect/>
          </a:stretch>
        </p:blipFill>
        <p:spPr>
          <a:xfrm>
            <a:off x="1219200" y="1247635"/>
            <a:ext cx="7262281" cy="3162440"/>
          </a:xfrm>
          <a:prstGeom prst="rect">
            <a:avLst/>
          </a:prstGeom>
        </p:spPr>
      </p:pic>
    </p:spTree>
    <p:extLst>
      <p:ext uri="{BB962C8B-B14F-4D97-AF65-F5344CB8AC3E}">
        <p14:creationId xmlns:p14="http://schemas.microsoft.com/office/powerpoint/2010/main" val="1845248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657469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err="1" smtClean="0"/>
              <a:t>Mô</a:t>
            </a:r>
            <a:r>
              <a:rPr lang="en-US" dirty="0" smtClean="0"/>
              <a:t> </a:t>
            </a:r>
            <a:r>
              <a:rPr lang="en-US" dirty="0" err="1" smtClean="0"/>
              <a:t>hình</a:t>
            </a:r>
            <a:r>
              <a:rPr lang="en-US" dirty="0" smtClean="0"/>
              <a:t> seq2seq </a:t>
            </a:r>
            <a:r>
              <a:rPr lang="en-US" dirty="0" err="1" smtClean="0"/>
              <a:t>giúp</a:t>
            </a:r>
            <a:r>
              <a:rPr lang="en-US" dirty="0" smtClean="0"/>
              <a:t> </a:t>
            </a:r>
            <a:r>
              <a:rPr lang="en-US" dirty="0" err="1" smtClean="0"/>
              <a:t>dịch</a:t>
            </a:r>
            <a:r>
              <a:rPr lang="en-US" dirty="0" smtClean="0"/>
              <a:t> </a:t>
            </a:r>
            <a:r>
              <a:rPr lang="en-US" dirty="0" err="1" smtClean="0"/>
              <a:t>chuyển</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thành</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khác</a:t>
            </a:r>
            <a:r>
              <a:rPr lang="en-US" dirty="0" smtClean="0"/>
              <a:t>, </a:t>
            </a:r>
            <a:r>
              <a:rPr lang="en-US" dirty="0" err="1" smtClean="0"/>
              <a:t>nhưng</a:t>
            </a:r>
            <a:r>
              <a:rPr lang="en-US" dirty="0" smtClean="0"/>
              <a:t> </a:t>
            </a:r>
            <a:r>
              <a:rPr lang="en-US" dirty="0" err="1" smtClean="0"/>
              <a:t>hạn</a:t>
            </a:r>
            <a:r>
              <a:rPr lang="en-US" dirty="0" smtClean="0"/>
              <a:t> </a:t>
            </a:r>
            <a:r>
              <a:rPr lang="en-US" dirty="0" err="1" smtClean="0"/>
              <a:t>chế</a:t>
            </a:r>
            <a:r>
              <a:rPr lang="en-US" dirty="0" smtClean="0"/>
              <a:t> ở vector </a:t>
            </a:r>
            <a:r>
              <a:rPr lang="en-US" dirty="0" err="1" smtClean="0"/>
              <a:t>trạng</a:t>
            </a:r>
            <a:r>
              <a:rPr lang="en-US" dirty="0" smtClean="0"/>
              <a:t> </a:t>
            </a:r>
            <a:r>
              <a:rPr lang="en-US" dirty="0" err="1" smtClean="0"/>
              <a:t>thái</a:t>
            </a:r>
            <a:r>
              <a:rPr lang="en-US" dirty="0" smtClean="0"/>
              <a:t>.</a:t>
            </a:r>
          </a:p>
          <a:p>
            <a:pPr marL="285750" indent="-285750">
              <a:spcAft>
                <a:spcPts val="1200"/>
              </a:spcAft>
            </a:pPr>
            <a:r>
              <a:rPr lang="en-US" dirty="0" err="1" smtClean="0"/>
              <a:t>Cơ</a:t>
            </a:r>
            <a:r>
              <a:rPr lang="en-US" dirty="0" smtClean="0"/>
              <a:t> </a:t>
            </a:r>
            <a:r>
              <a:rPr lang="en-US" dirty="0" err="1" smtClean="0"/>
              <a:t>chế</a:t>
            </a:r>
            <a:r>
              <a:rPr lang="en-US" dirty="0" smtClean="0"/>
              <a:t> attention </a:t>
            </a:r>
            <a:r>
              <a:rPr lang="en-US" dirty="0" err="1" smtClean="0"/>
              <a:t>giúp</a:t>
            </a:r>
            <a:r>
              <a:rPr lang="en-US" dirty="0" smtClean="0"/>
              <a:t> </a:t>
            </a:r>
            <a:r>
              <a:rPr lang="en-US" dirty="0" err="1" smtClean="0"/>
              <a:t>nâng</a:t>
            </a:r>
            <a:r>
              <a:rPr lang="en-US" dirty="0" smtClean="0"/>
              <a:t> </a:t>
            </a:r>
            <a:r>
              <a:rPr lang="en-US" dirty="0" err="1" smtClean="0"/>
              <a:t>cao</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lên</a:t>
            </a:r>
            <a:r>
              <a:rPr lang="en-US" dirty="0" smtClean="0"/>
              <a:t> </a:t>
            </a:r>
            <a:r>
              <a:rPr lang="en-US" dirty="0" err="1" smtClean="0"/>
              <a:t>dự</a:t>
            </a:r>
            <a:r>
              <a:rPr lang="en-US" dirty="0" smtClean="0"/>
              <a:t> </a:t>
            </a:r>
            <a:r>
              <a:rPr lang="en-US" dirty="0" err="1" smtClean="0"/>
              <a:t>đoán</a:t>
            </a:r>
            <a:r>
              <a:rPr lang="en-US" dirty="0" smtClean="0"/>
              <a:t>.</a:t>
            </a:r>
          </a:p>
          <a:p>
            <a:pPr marL="285750" indent="-285750">
              <a:spcAft>
                <a:spcPts val="1200"/>
              </a:spcAft>
            </a:pPr>
            <a:r>
              <a:rPr lang="en-US" dirty="0" err="1" smtClean="0"/>
              <a:t>Mô</a:t>
            </a:r>
            <a:r>
              <a:rPr lang="en-US" dirty="0" smtClean="0"/>
              <a:t> </a:t>
            </a:r>
            <a:r>
              <a:rPr lang="en-US" dirty="0" err="1" smtClean="0"/>
              <a:t>hình</a:t>
            </a:r>
            <a:r>
              <a:rPr lang="en-US" dirty="0" smtClean="0"/>
              <a:t> transformer </a:t>
            </a:r>
            <a:r>
              <a:rPr lang="en-US" dirty="0" err="1" smtClean="0"/>
              <a:t>với</a:t>
            </a:r>
            <a:r>
              <a:rPr lang="en-US" dirty="0" smtClean="0"/>
              <a:t> </a:t>
            </a:r>
            <a:r>
              <a:rPr lang="en-US" dirty="0" err="1" smtClean="0"/>
              <a:t>cơ</a:t>
            </a:r>
            <a:r>
              <a:rPr lang="en-US" dirty="0" smtClean="0"/>
              <a:t> </a:t>
            </a:r>
            <a:r>
              <a:rPr lang="en-US" dirty="0" err="1" smtClean="0"/>
              <a:t>chế</a:t>
            </a:r>
            <a:r>
              <a:rPr lang="en-US" dirty="0" smtClean="0"/>
              <a:t> self attention </a:t>
            </a:r>
            <a:r>
              <a:rPr lang="en-US" dirty="0" err="1" smtClean="0"/>
              <a:t>giúp</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sự</a:t>
            </a:r>
            <a:r>
              <a:rPr lang="en-US" dirty="0" smtClean="0"/>
              <a:t> </a:t>
            </a:r>
            <a:r>
              <a:rPr lang="en-US" dirty="0" err="1" smtClean="0"/>
              <a:t>liên</a:t>
            </a:r>
            <a:r>
              <a:rPr lang="en-US" dirty="0" smtClean="0"/>
              <a:t> </a:t>
            </a:r>
            <a:r>
              <a:rPr lang="en-US" dirty="0" err="1" smtClean="0"/>
              <a:t>hệ</a:t>
            </a:r>
            <a:r>
              <a:rPr lang="en-US" dirty="0" smtClean="0"/>
              <a:t> </a:t>
            </a:r>
            <a:r>
              <a:rPr lang="en-US" dirty="0" err="1" smtClean="0"/>
              <a:t>của</a:t>
            </a:r>
            <a:r>
              <a:rPr lang="en-US" dirty="0" smtClean="0"/>
              <a:t> </a:t>
            </a:r>
            <a:r>
              <a:rPr lang="en-US" dirty="0" err="1" smtClean="0"/>
              <a:t>mỗi</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a:t>
            </a:r>
            <a:r>
              <a:rPr lang="en-US" dirty="0" err="1" smtClean="0"/>
              <a:t>chuỗi</a:t>
            </a:r>
            <a:r>
              <a:rPr lang="en-US" dirty="0" smtClean="0"/>
              <a:t> </a:t>
            </a:r>
            <a:r>
              <a:rPr lang="en-US" dirty="0" err="1" smtClean="0"/>
              <a:t>với</a:t>
            </a:r>
            <a:r>
              <a:rPr lang="en-US" dirty="0" smtClean="0"/>
              <a:t> </a:t>
            </a:r>
            <a:r>
              <a:rPr lang="en-US" dirty="0" err="1" smtClean="0"/>
              <a:t>các</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khác</a:t>
            </a:r>
            <a:r>
              <a:rPr lang="en-US" dirty="0" smtClean="0"/>
              <a:t>.</a:t>
            </a:r>
          </a:p>
          <a:p>
            <a:pPr marL="285750" indent="-285750">
              <a:spcAft>
                <a:spcPts val="1200"/>
              </a:spcAft>
            </a:pPr>
            <a:r>
              <a:rPr lang="en-US" dirty="0" err="1" smtClean="0"/>
              <a:t>Mô</a:t>
            </a:r>
            <a:r>
              <a:rPr lang="en-US" dirty="0" smtClean="0"/>
              <a:t> </a:t>
            </a:r>
            <a:r>
              <a:rPr lang="en-US" dirty="0" err="1" smtClean="0"/>
              <a:t>hình</a:t>
            </a:r>
            <a:r>
              <a:rPr lang="en-US" dirty="0" smtClean="0"/>
              <a:t> transformer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rộng</a:t>
            </a:r>
            <a:r>
              <a:rPr lang="en-US" dirty="0" smtClean="0"/>
              <a:t> </a:t>
            </a:r>
            <a:r>
              <a:rPr lang="en-US" dirty="0" err="1" smtClean="0"/>
              <a:t>rãi</a:t>
            </a:r>
            <a:r>
              <a:rPr lang="en-US" dirty="0" smtClean="0"/>
              <a:t> </a:t>
            </a:r>
            <a:r>
              <a:rPr lang="en-US" dirty="0" err="1" smtClean="0"/>
              <a:t>trong</a:t>
            </a:r>
            <a:r>
              <a:rPr lang="en-US" dirty="0" smtClean="0"/>
              <a:t> </a:t>
            </a:r>
            <a:r>
              <a:rPr lang="en-US" dirty="0" err="1" smtClean="0"/>
              <a:t>cái</a:t>
            </a:r>
            <a:r>
              <a:rPr lang="en-US" dirty="0" smtClean="0"/>
              <a:t> </a:t>
            </a:r>
            <a:r>
              <a:rPr lang="en-US" dirty="0" err="1" smtClean="0"/>
              <a:t>lĩnh</a:t>
            </a:r>
            <a:r>
              <a:rPr lang="en-US" dirty="0" smtClean="0"/>
              <a:t> </a:t>
            </a:r>
            <a:r>
              <a:rPr lang="en-US" dirty="0" err="1" smtClean="0"/>
              <a:t>vực</a:t>
            </a:r>
            <a:r>
              <a:rPr lang="en-US" dirty="0" smtClean="0"/>
              <a:t> CV </a:t>
            </a:r>
            <a:r>
              <a:rPr lang="en-US" dirty="0" err="1" smtClean="0"/>
              <a:t>và</a:t>
            </a:r>
            <a:r>
              <a:rPr lang="en-US" dirty="0" smtClean="0"/>
              <a:t> NLP, </a:t>
            </a:r>
            <a:r>
              <a:rPr lang="en-US" dirty="0" err="1" smtClean="0"/>
              <a:t>là</a:t>
            </a:r>
            <a:r>
              <a:rPr lang="en-US" dirty="0" smtClean="0"/>
              <a:t> </a:t>
            </a:r>
            <a:r>
              <a:rPr lang="en-US" dirty="0" err="1" smtClean="0"/>
              <a:t>mô</a:t>
            </a:r>
            <a:r>
              <a:rPr lang="en-US" dirty="0" smtClean="0"/>
              <a:t> </a:t>
            </a:r>
            <a:r>
              <a:rPr lang="en-US" dirty="0" err="1" smtClean="0"/>
              <a:t>hình</a:t>
            </a:r>
            <a:r>
              <a:rPr lang="en-US" dirty="0" smtClean="0"/>
              <a:t> </a:t>
            </a:r>
            <a:r>
              <a:rPr lang="en-US" dirty="0" err="1" smtClean="0"/>
              <a:t>cốt</a:t>
            </a:r>
            <a:r>
              <a:rPr lang="en-US" dirty="0" smtClean="0"/>
              <a:t> </a:t>
            </a:r>
            <a:r>
              <a:rPr lang="en-US" dirty="0" err="1" smtClean="0"/>
              <a:t>lõi</a:t>
            </a:r>
            <a:r>
              <a:rPr lang="en-US" dirty="0" smtClean="0"/>
              <a:t> </a:t>
            </a:r>
            <a:r>
              <a:rPr lang="en-US" dirty="0" err="1" smtClean="0"/>
              <a:t>trong</a:t>
            </a:r>
            <a:r>
              <a:rPr lang="en-US" dirty="0" smtClean="0"/>
              <a:t> </a:t>
            </a:r>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AI </a:t>
            </a:r>
            <a:r>
              <a:rPr lang="en-US" dirty="0" err="1" smtClean="0"/>
              <a:t>hiện</a:t>
            </a:r>
            <a:r>
              <a:rPr lang="en-US" dirty="0" smtClean="0"/>
              <a:t> </a:t>
            </a:r>
            <a:r>
              <a:rPr lang="en-US" dirty="0" err="1" smtClean="0"/>
              <a:t>tại</a:t>
            </a:r>
            <a:r>
              <a:rPr lang="en-US" dirty="0" smtClean="0"/>
              <a:t>.</a:t>
            </a:r>
            <a:endParaRPr dirty="0"/>
          </a:p>
        </p:txBody>
      </p:sp>
    </p:spTree>
    <p:extLst>
      <p:ext uri="{BB962C8B-B14F-4D97-AF65-F5344CB8AC3E}">
        <p14:creationId xmlns:p14="http://schemas.microsoft.com/office/powerpoint/2010/main" val="4130938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smtClean="0"/>
              <a:t>Machine </a:t>
            </a:r>
            <a:r>
              <a:rPr lang="fr-FR" dirty="0"/>
              <a:t>translation </a:t>
            </a:r>
            <a:r>
              <a:rPr lang="fr-FR" dirty="0" err="1"/>
              <a:t>with</a:t>
            </a:r>
            <a:r>
              <a:rPr lang="fr-FR" dirty="0"/>
              <a:t> </a:t>
            </a:r>
            <a:r>
              <a:rPr lang="fr-FR" dirty="0" smtClean="0"/>
              <a:t>transformer, Seq2seq</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TODO</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Nhắc</a:t>
            </a:r>
            <a:r>
              <a:rPr lang="en-US" dirty="0"/>
              <a:t> </a:t>
            </a:r>
            <a:r>
              <a:rPr lang="en-US" dirty="0" err="1"/>
              <a:t>lại</a:t>
            </a:r>
            <a:r>
              <a:rPr lang="en-US" dirty="0"/>
              <a:t> </a:t>
            </a:r>
            <a:r>
              <a:rPr lang="en-US" dirty="0" err="1"/>
              <a:t>mô</a:t>
            </a:r>
            <a:r>
              <a:rPr lang="en-US" dirty="0"/>
              <a:t> </a:t>
            </a:r>
            <a:r>
              <a:rPr lang="en-US" dirty="0" err="1"/>
              <a:t>hình</a:t>
            </a:r>
            <a:r>
              <a:rPr lang="en-US" dirty="0"/>
              <a:t> seq2seq</a:t>
            </a:r>
          </a:p>
        </p:txBody>
      </p:sp>
      <p:sp>
        <p:nvSpPr>
          <p:cNvPr id="7" name="Text Placeholder 6"/>
          <p:cNvSpPr>
            <a:spLocks noGrp="1"/>
          </p:cNvSpPr>
          <p:nvPr>
            <p:ph type="body" idx="1"/>
          </p:nvPr>
        </p:nvSpPr>
        <p:spPr/>
        <p:txBody>
          <a:bodyPr/>
          <a:lstStyle/>
          <a:p>
            <a:r>
              <a:rPr lang="en-US" dirty="0" err="1"/>
              <a:t>Gồm</a:t>
            </a:r>
            <a:r>
              <a:rPr lang="en-US" dirty="0"/>
              <a:t> 2 </a:t>
            </a:r>
            <a:r>
              <a:rPr lang="en-US" dirty="0" err="1"/>
              <a:t>phần</a:t>
            </a:r>
            <a:r>
              <a:rPr lang="en-US" dirty="0"/>
              <a:t> encoder </a:t>
            </a:r>
            <a:r>
              <a:rPr lang="en-US" dirty="0" err="1"/>
              <a:t>và</a:t>
            </a:r>
            <a:r>
              <a:rPr lang="en-US" dirty="0"/>
              <a:t> decoder:</a:t>
            </a:r>
          </a:p>
          <a:p>
            <a:pPr lvl="1"/>
            <a:r>
              <a:rPr lang="en-US" dirty="0"/>
              <a:t>Encoder </a:t>
            </a:r>
            <a:r>
              <a:rPr lang="en-US" dirty="0" err="1"/>
              <a:t>đọc</a:t>
            </a:r>
            <a:r>
              <a:rPr lang="en-US" dirty="0"/>
              <a:t> </a:t>
            </a:r>
            <a:r>
              <a:rPr lang="en-US" dirty="0" err="1"/>
              <a:t>chuỗi</a:t>
            </a:r>
            <a:r>
              <a:rPr lang="en-US" dirty="0"/>
              <a:t> </a:t>
            </a:r>
            <a:r>
              <a:rPr lang="en-US" dirty="0" err="1"/>
              <a:t>từ</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tạo</a:t>
            </a:r>
            <a:r>
              <a:rPr lang="en-US" dirty="0"/>
              <a:t> </a:t>
            </a:r>
            <a:r>
              <a:rPr lang="en-US" dirty="0" err="1"/>
              <a:t>ra</a:t>
            </a:r>
            <a:r>
              <a:rPr lang="en-US" dirty="0"/>
              <a:t> vector </a:t>
            </a:r>
            <a:r>
              <a:rPr lang="en-US" dirty="0" err="1"/>
              <a:t>trạng</a:t>
            </a:r>
            <a:r>
              <a:rPr lang="en-US" dirty="0"/>
              <a:t> </a:t>
            </a:r>
            <a:r>
              <a:rPr lang="en-US" dirty="0" err="1"/>
              <a:t>thái</a:t>
            </a:r>
            <a:endParaRPr lang="en-US" dirty="0"/>
          </a:p>
          <a:p>
            <a:pPr lvl="1"/>
            <a:r>
              <a:rPr lang="en-US" dirty="0"/>
              <a:t>Decode </a:t>
            </a:r>
            <a:r>
              <a:rPr lang="en-US" dirty="0" err="1"/>
              <a:t>sử</a:t>
            </a:r>
            <a:r>
              <a:rPr lang="en-US" dirty="0"/>
              <a:t> </a:t>
            </a:r>
            <a:r>
              <a:rPr lang="en-US" dirty="0" err="1"/>
              <a:t>dụng</a:t>
            </a:r>
            <a:r>
              <a:rPr lang="en-US" dirty="0"/>
              <a:t> vector </a:t>
            </a:r>
            <a:r>
              <a:rPr lang="en-US" dirty="0" err="1"/>
              <a:t>trạng</a:t>
            </a:r>
            <a:r>
              <a:rPr lang="en-US" dirty="0"/>
              <a:t> </a:t>
            </a:r>
            <a:r>
              <a:rPr lang="en-US" dirty="0" err="1"/>
              <a:t>thái</a:t>
            </a:r>
            <a:r>
              <a:rPr lang="en-US" dirty="0"/>
              <a:t> </a:t>
            </a:r>
            <a:r>
              <a:rPr lang="en-US" dirty="0" err="1"/>
              <a:t>và</a:t>
            </a:r>
            <a:r>
              <a:rPr lang="en-US" dirty="0"/>
              <a:t> </a:t>
            </a:r>
            <a:r>
              <a:rPr lang="en-US" dirty="0" err="1"/>
              <a:t>tạo</a:t>
            </a:r>
            <a:r>
              <a:rPr lang="en-US" dirty="0"/>
              <a:t> </a:t>
            </a:r>
            <a:r>
              <a:rPr lang="en-US" dirty="0" err="1"/>
              <a:t>ra</a:t>
            </a:r>
            <a:r>
              <a:rPr lang="en-US" dirty="0"/>
              <a:t> </a:t>
            </a:r>
            <a:r>
              <a:rPr lang="en-US" dirty="0" err="1"/>
              <a:t>chuỗi</a:t>
            </a:r>
            <a:r>
              <a:rPr lang="en-US" dirty="0"/>
              <a:t> </a:t>
            </a:r>
            <a:r>
              <a:rPr lang="en-US" dirty="0" err="1"/>
              <a:t>đầu</a:t>
            </a:r>
            <a:r>
              <a:rPr lang="en-US" dirty="0"/>
              <a:t> </a:t>
            </a:r>
            <a:r>
              <a:rPr lang="en-US" dirty="0" err="1"/>
              <a:t>ra</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26" name="Picture 2" descr="https://lena-voita.github.io/resources/lectures/seq2seq/general/enc_dec-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009" y="2040086"/>
            <a:ext cx="4880882" cy="23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926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74AF-66CF-4D6E-FF75-308DA8F008B5}"/>
              </a:ext>
            </a:extLst>
          </p:cNvPr>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D411DCD8-DBB6-342D-4E21-9979E773D721}"/>
              </a:ext>
            </a:extLst>
          </p:cNvPr>
          <p:cNvSpPr>
            <a:spLocks noGrp="1"/>
          </p:cNvSpPr>
          <p:nvPr>
            <p:ph type="body" idx="1"/>
          </p:nvPr>
        </p:nvSpPr>
        <p:spPr/>
        <p:txBody>
          <a:bodyPr/>
          <a:lstStyle/>
          <a:p>
            <a:r>
              <a:rPr lang="en-US" b="0" i="0" dirty="0">
                <a:solidFill>
                  <a:srgbClr val="1B1B1B"/>
                </a:solidFill>
                <a:effectLst/>
                <a:latin typeface="Open Sans" panose="020B0606030504020204" pitchFamily="34" charset="0"/>
              </a:rPr>
              <a:t>Neural Machine Translation (NMT)</a:t>
            </a:r>
            <a:endParaRPr lang="en-US" dirty="0">
              <a:solidFill>
                <a:srgbClr val="1B1B1B"/>
              </a:solidFill>
              <a:latin typeface="Open Sans" panose="020B0606030504020204" pitchFamily="34" charset="0"/>
            </a:endParaRPr>
          </a:p>
          <a:p>
            <a:r>
              <a:rPr lang="en-US" b="0" i="0" dirty="0">
                <a:solidFill>
                  <a:srgbClr val="1B1B1B"/>
                </a:solidFill>
                <a:effectLst/>
                <a:latin typeface="Open Sans" panose="020B0606030504020204" pitchFamily="34" charset="0"/>
              </a:rPr>
              <a:t>Image Captioning</a:t>
            </a:r>
            <a:endParaRPr lang="en-US" dirty="0">
              <a:solidFill>
                <a:srgbClr val="1B1B1B"/>
              </a:solidFill>
              <a:latin typeface="Open Sans" panose="020B0606030504020204" pitchFamily="34" charset="0"/>
            </a:endParaRPr>
          </a:p>
          <a:p>
            <a:r>
              <a:rPr lang="en-US" b="0" i="0" dirty="0">
                <a:solidFill>
                  <a:srgbClr val="1B1B1B"/>
                </a:solidFill>
                <a:effectLst/>
                <a:latin typeface="Open Sans" panose="020B0606030504020204" pitchFamily="34" charset="0"/>
              </a:rPr>
              <a:t>Text </a:t>
            </a:r>
            <a:r>
              <a:rPr lang="en-US" b="0" i="0" dirty="0" err="1">
                <a:solidFill>
                  <a:srgbClr val="1B1B1B"/>
                </a:solidFill>
                <a:effectLst/>
                <a:latin typeface="Open Sans" panose="020B0606030504020204" pitchFamily="34" charset="0"/>
              </a:rPr>
              <a:t>Summarizarion</a:t>
            </a:r>
            <a:r>
              <a:rPr lang="en-US" b="0" i="0" dirty="0">
                <a:solidFill>
                  <a:srgbClr val="1B1B1B"/>
                </a:solidFill>
                <a:effectLst/>
                <a:latin typeface="Open Sans" panose="020B0606030504020204" pitchFamily="34" charset="0"/>
              </a:rPr>
              <a:t> hay </a:t>
            </a:r>
            <a:r>
              <a:rPr lang="en-US" b="0" i="0" dirty="0" err="1">
                <a:solidFill>
                  <a:srgbClr val="1B1B1B"/>
                </a:solidFill>
                <a:effectLst/>
                <a:latin typeface="Open Sans" panose="020B0606030504020204" pitchFamily="34" charset="0"/>
              </a:rPr>
              <a:t>tóm</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tắt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văn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bản</a:t>
            </a:r>
            <a:endParaRPr lang="en-US" dirty="0">
              <a:solidFill>
                <a:srgbClr val="1B1B1B"/>
              </a:solidFill>
              <a:latin typeface="Open Sans" panose="020B0606030504020204" pitchFamily="34" charset="0"/>
            </a:endParaRPr>
          </a:p>
          <a:p>
            <a:r>
              <a:rPr lang="en-US" b="0" i="0" dirty="0">
                <a:solidFill>
                  <a:srgbClr val="1B1B1B"/>
                </a:solidFill>
                <a:effectLst/>
                <a:latin typeface="Open Sans" panose="020B0606030504020204" pitchFamily="34" charset="0"/>
              </a:rPr>
              <a:t>Text Classification</a:t>
            </a:r>
          </a:p>
          <a:p>
            <a:r>
              <a:rPr lang="en-US" b="0" i="0" dirty="0">
                <a:solidFill>
                  <a:srgbClr val="1B1B1B"/>
                </a:solidFill>
                <a:effectLst/>
                <a:latin typeface="Open Sans" panose="020B0606030504020204" pitchFamily="34" charset="0"/>
              </a:rPr>
              <a:t>OCR</a:t>
            </a:r>
          </a:p>
          <a:p>
            <a:r>
              <a:rPr lang="en-US" b="0" i="0" dirty="0">
                <a:solidFill>
                  <a:srgbClr val="1B1B1B"/>
                </a:solidFill>
                <a:effectLst/>
                <a:latin typeface="Open Sans" panose="020B0606030504020204" pitchFamily="34" charset="0"/>
              </a:rPr>
              <a:t>Voice Recognition</a:t>
            </a:r>
          </a:p>
          <a:p>
            <a:r>
              <a:rPr lang="en-US" b="0" i="0" dirty="0">
                <a:solidFill>
                  <a:srgbClr val="1B1B1B"/>
                </a:solidFill>
                <a:effectLst/>
                <a:latin typeface="Open Sans" panose="020B0606030504020204" pitchFamily="34" charset="0"/>
              </a:rPr>
              <a:t>Generate parse trees of sentences</a:t>
            </a:r>
          </a:p>
          <a:p>
            <a:r>
              <a:rPr lang="en-US" b="0" i="0" dirty="0">
                <a:solidFill>
                  <a:srgbClr val="1B1B1B"/>
                </a:solidFill>
                <a:effectLst/>
                <a:latin typeface="Open Sans" panose="020B0606030504020204" pitchFamily="34" charset="0"/>
              </a:rPr>
              <a:t>Chatbots</a:t>
            </a:r>
            <a:endParaRPr lang="en-US" dirty="0"/>
          </a:p>
        </p:txBody>
      </p:sp>
      <p:sp>
        <p:nvSpPr>
          <p:cNvPr id="4" name="Slide Number Placeholder 3">
            <a:extLst>
              <a:ext uri="{FF2B5EF4-FFF2-40B4-BE49-F238E27FC236}">
                <a16:creationId xmlns:a16="http://schemas.microsoft.com/office/drawing/2014/main" id="{231707AE-69EF-4C59-272B-AAC6D20519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54225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2: </a:t>
            </a:r>
            <a:r>
              <a:rPr lang="en-US" dirty="0"/>
              <a:t>seq2seq </a:t>
            </a:r>
            <a:r>
              <a:rPr lang="en-US" dirty="0" err="1"/>
              <a:t>cho</a:t>
            </a:r>
            <a:r>
              <a:rPr lang="en-US" dirty="0"/>
              <a:t> </a:t>
            </a:r>
            <a:r>
              <a:rPr lang="en-US" dirty="0" err="1"/>
              <a:t>dịch</a:t>
            </a:r>
            <a:r>
              <a:rPr lang="en-US" dirty="0"/>
              <a:t> </a:t>
            </a:r>
            <a:r>
              <a:rPr lang="en-US" dirty="0" err="1"/>
              <a:t>máy</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4044977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TotalTime>
  <Words>2387</Words>
  <Application>Microsoft Office PowerPoint</Application>
  <PresentationFormat>On-screen Show (16:9)</PresentationFormat>
  <Paragraphs>271</Paragraphs>
  <Slides>61</Slides>
  <Notes>25</Notes>
  <HiddenSlides>0</HiddenSlides>
  <MMClips>6</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61</vt:i4>
      </vt:variant>
    </vt:vector>
  </HeadingPairs>
  <TitlesOfParts>
    <vt:vector size="68" baseType="lpstr">
      <vt:lpstr>Arial</vt:lpstr>
      <vt:lpstr>Cambria Math</vt:lpstr>
      <vt:lpstr>Helvetica</vt:lpstr>
      <vt:lpstr>Open Sans</vt:lpstr>
      <vt:lpstr>Wingdings</vt:lpstr>
      <vt:lpstr>Simple Light</vt:lpstr>
      <vt:lpstr>Simple Light</vt:lpstr>
      <vt:lpstr>Deep Learning Bài 6: Attention</vt:lpstr>
      <vt:lpstr>Giảng viên và Trợ giảng</vt:lpstr>
      <vt:lpstr>Giảng viên và Trợ giảng (hỗ trợ)</vt:lpstr>
      <vt:lpstr>Giới thiệu mentor </vt:lpstr>
      <vt:lpstr>Nội dung</vt:lpstr>
      <vt:lpstr>Phần 1: Giới thiệu</vt:lpstr>
      <vt:lpstr>Nhắc lại mô hình seq2seq</vt:lpstr>
      <vt:lpstr>Ứng dụng</vt:lpstr>
      <vt:lpstr>Phần 2: seq2seq cho dịch máy</vt:lpstr>
      <vt:lpstr>Mô hình encoder-decoder</vt:lpstr>
      <vt:lpstr>Encoder</vt:lpstr>
      <vt:lpstr>Decoder</vt:lpstr>
      <vt:lpstr>Seq2seq cho dịch thuật</vt:lpstr>
      <vt:lpstr>Code</vt:lpstr>
      <vt:lpstr>Mô hình ngôn ngữ</vt:lpstr>
      <vt:lpstr>Mô hình ngôn ngữ có điều kiện</vt:lpstr>
      <vt:lpstr>Seq2seq cho mô hình ngôn ngữ có điều kiện</vt:lpstr>
      <vt:lpstr>Mô hình đơn giản</vt:lpstr>
      <vt:lpstr>Huấn luyện</vt:lpstr>
      <vt:lpstr>Huấn luyện mô hình seq2seq</vt:lpstr>
      <vt:lpstr>Huấn luyện mô hình seq2seq</vt:lpstr>
      <vt:lpstr>Sử dụng mô hình seq2seq</vt:lpstr>
      <vt:lpstr>Greedy search</vt:lpstr>
      <vt:lpstr>Beam search</vt:lpstr>
      <vt:lpstr>Phần 3: Mô hình seq2seq và attention</vt:lpstr>
      <vt:lpstr>Hạn chế của mô hình seg2seg</vt:lpstr>
      <vt:lpstr>Định nghĩa attention</vt:lpstr>
      <vt:lpstr>Mô hình cơ bản</vt:lpstr>
      <vt:lpstr>Cơ chế attention</vt:lpstr>
      <vt:lpstr>Tính toán attention</vt:lpstr>
      <vt:lpstr>Cách tính attention score</vt:lpstr>
      <vt:lpstr>Mô hình Bahdanau</vt:lpstr>
      <vt:lpstr>Mô hình Luong</vt:lpstr>
      <vt:lpstr>Ma trận trọng số attention</vt:lpstr>
      <vt:lpstr>Code</vt:lpstr>
      <vt:lpstr>Phần 4: Transformer</vt:lpstr>
      <vt:lpstr>Có gì mới ở mô hình transformer</vt:lpstr>
      <vt:lpstr>Khác biệt giữa transformer và seq2seq</vt:lpstr>
      <vt:lpstr>Kiến trúc mô hình</vt:lpstr>
      <vt:lpstr>Kiến trúc mô hình</vt:lpstr>
      <vt:lpstr>Đầu vào của transformer</vt:lpstr>
      <vt:lpstr>Self attention</vt:lpstr>
      <vt:lpstr>Self attention</vt:lpstr>
      <vt:lpstr>Cách thực hiện self-attention</vt:lpstr>
      <vt:lpstr>Query, key and value</vt:lpstr>
      <vt:lpstr>Cách tính self-attention</vt:lpstr>
      <vt:lpstr>Tính toán đặc trưng</vt:lpstr>
      <vt:lpstr>Tính toán attention score</vt:lpstr>
      <vt:lpstr>Multi-head attention</vt:lpstr>
      <vt:lpstr>Masked self attention (decoder)</vt:lpstr>
      <vt:lpstr>Positional encoding</vt:lpstr>
      <vt:lpstr>Positional encoding</vt:lpstr>
      <vt:lpstr>Code</vt:lpstr>
      <vt:lpstr>Phần 5: Ứng dụng transformer</vt:lpstr>
      <vt:lpstr>Ứng dụng</vt:lpstr>
      <vt:lpstr>Ứng dụng</vt:lpstr>
      <vt:lpstr>Phần 5: Bài tập và thảo luận</vt:lpstr>
      <vt:lpstr>Tóm tắt</vt:lpstr>
      <vt:lpstr>Bài tập</vt:lpstr>
      <vt:lpstr>TODO</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249</cp:revision>
  <dcterms:modified xsi:type="dcterms:W3CDTF">2023-06-11T16:27:18Z</dcterms:modified>
</cp:coreProperties>
</file>